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76" r:id="rId8"/>
    <p:sldId id="262" r:id="rId9"/>
    <p:sldId id="263" r:id="rId10"/>
    <p:sldId id="264" r:id="rId11"/>
    <p:sldId id="265" r:id="rId12"/>
    <p:sldId id="266" r:id="rId13"/>
    <p:sldId id="274" r:id="rId14"/>
    <p:sldId id="267" r:id="rId15"/>
    <p:sldId id="272" r:id="rId16"/>
    <p:sldId id="268" r:id="rId17"/>
    <p:sldId id="269" r:id="rId18"/>
    <p:sldId id="270" r:id="rId19"/>
    <p:sldId id="271" r:id="rId20"/>
    <p:sldId id="273"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9CC889F-06C2-4E87-8B28-CAC34C9352C0}" type="datetimeFigureOut">
              <a:rPr lang="en-US" smtClean="0"/>
              <a:pPr/>
              <a:t>8/6/2010</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D11A4A4-9018-4AC4-B26D-EDE85D53BF9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CC889F-06C2-4E87-8B28-CAC34C9352C0}" type="datetimeFigureOut">
              <a:rPr lang="en-US" smtClean="0"/>
              <a:pPr/>
              <a:t>8/6/2010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D11A4A4-9018-4AC4-B26D-EDE85D53BF9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CC889F-06C2-4E87-8B28-CAC34C9352C0}" type="datetimeFigureOut">
              <a:rPr lang="en-US" smtClean="0"/>
              <a:pPr/>
              <a:t>8/6/2010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D11A4A4-9018-4AC4-B26D-EDE85D53BF9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CC889F-06C2-4E87-8B28-CAC34C9352C0}" type="datetimeFigureOut">
              <a:rPr lang="en-US" smtClean="0"/>
              <a:pPr/>
              <a:t>8/6/2010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D11A4A4-9018-4AC4-B26D-EDE85D53BF96}"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9CC889F-06C2-4E87-8B28-CAC34C9352C0}" type="datetimeFigureOut">
              <a:rPr lang="en-US" smtClean="0"/>
              <a:pPr/>
              <a:t>8/6/2010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D11A4A4-9018-4AC4-B26D-EDE85D53BF96}"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9CC889F-06C2-4E87-8B28-CAC34C9352C0}" type="datetimeFigureOut">
              <a:rPr lang="en-US" smtClean="0"/>
              <a:pPr/>
              <a:t>8/6/2010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D11A4A4-9018-4AC4-B26D-EDE85D53BF96}"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9CC889F-06C2-4E87-8B28-CAC34C9352C0}" type="datetimeFigureOut">
              <a:rPr lang="en-US" smtClean="0"/>
              <a:pPr/>
              <a:t>8/6/2010</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CD11A4A4-9018-4AC4-B26D-EDE85D53BF96}"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9CC889F-06C2-4E87-8B28-CAC34C9352C0}" type="datetimeFigureOut">
              <a:rPr lang="en-US" smtClean="0"/>
              <a:pPr/>
              <a:t>8/6/2010</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CD11A4A4-9018-4AC4-B26D-EDE85D53BF96}"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9CC889F-06C2-4E87-8B28-CAC34C9352C0}" type="datetimeFigureOut">
              <a:rPr lang="en-US" smtClean="0"/>
              <a:pPr/>
              <a:t>8/6/2010</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CD11A4A4-9018-4AC4-B26D-EDE85D53BF9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9CC889F-06C2-4E87-8B28-CAC34C9352C0}" type="datetimeFigureOut">
              <a:rPr lang="en-US" smtClean="0"/>
              <a:pPr/>
              <a:t>8/6/2010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D11A4A4-9018-4AC4-B26D-EDE85D53BF96}"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9CC889F-06C2-4E87-8B28-CAC34C9352C0}" type="datetimeFigureOut">
              <a:rPr lang="en-US" smtClean="0"/>
              <a:pPr/>
              <a:t>8/6/2010</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D11A4A4-9018-4AC4-B26D-EDE85D53BF96}"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9CC889F-06C2-4E87-8B28-CAC34C9352C0}" type="datetimeFigureOut">
              <a:rPr lang="en-US" smtClean="0"/>
              <a:pPr/>
              <a:t>8/6/2010</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D11A4A4-9018-4AC4-B26D-EDE85D53BF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Political Economy of Taxation in Sri Lanka</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Saman </a:t>
            </a:r>
            <a:r>
              <a:rPr lang="en-US" dirty="0" err="1" smtClean="0"/>
              <a:t>Kelegama</a:t>
            </a:r>
            <a:endParaRPr lang="en-US" dirty="0" smtClean="0"/>
          </a:p>
          <a:p>
            <a:r>
              <a:rPr lang="en-US" dirty="0" smtClean="0"/>
              <a:t>Institute of Policy Studies of Sri Lanka</a:t>
            </a:r>
          </a:p>
          <a:p>
            <a:r>
              <a:rPr lang="en-US" dirty="0" smtClean="0"/>
              <a:t>www.ips.lk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sz="3200" dirty="0" smtClean="0"/>
              <a:t>The GCEC Act superseded the Inland Revenue Act and was empowered (under Section 17) to grant tax holidays and tax concessions for FDI</a:t>
            </a:r>
          </a:p>
          <a:p>
            <a:r>
              <a:rPr lang="en-US" sz="3200" dirty="0" smtClean="0"/>
              <a:t>In 1992, the BOI absorbed the GCEC with wider powers to grant tax holidays and concessions for local investors that satisfy BOI qualifying criteria in terms of the level of investment, export and employment creation.</a:t>
            </a:r>
          </a:p>
          <a:p>
            <a:r>
              <a:rPr lang="en-US" sz="3200" dirty="0" smtClean="0"/>
              <a:t>Rationale was to create a market-plus incentives to offset the disincentives generated by the war related uncertainties</a:t>
            </a:r>
          </a:p>
          <a:p>
            <a:r>
              <a:rPr lang="en-US" sz="3200" dirty="0" smtClean="0"/>
              <a:t>The powers of the BOI </a:t>
            </a:r>
            <a:r>
              <a:rPr lang="en-US" sz="3200" dirty="0" smtClean="0"/>
              <a:t>have </a:t>
            </a:r>
            <a:r>
              <a:rPr lang="en-US" sz="3200" dirty="0" smtClean="0"/>
              <a:t>been used in a very discretionary manner</a:t>
            </a:r>
          </a:p>
          <a:p>
            <a:r>
              <a:rPr lang="en-US" sz="3200" dirty="0" smtClean="0"/>
              <a:t>Revenue losses due to BOI tax concession amounted to 1 % of GDP per annum and this was a large sum when compared to annual attraction of FDI which amounted to 1.5 % of GDP</a:t>
            </a:r>
          </a:p>
          <a:p>
            <a:r>
              <a:rPr lang="en-US" sz="3200" dirty="0" smtClean="0"/>
              <a:t>Recognizing this, the IMF under its 2001 Stand By Package to Sri Lanka recommended that all BOI incentives should be streamlined under IRD</a:t>
            </a:r>
          </a:p>
          <a:p>
            <a:r>
              <a:rPr lang="en-US" sz="3200" dirty="0" smtClean="0"/>
              <a:t>Up-to-date, </a:t>
            </a:r>
            <a:r>
              <a:rPr lang="en-US" sz="3200" dirty="0" smtClean="0"/>
              <a:t>this has not been </a:t>
            </a:r>
            <a:r>
              <a:rPr lang="en-US" sz="3200" dirty="0" smtClean="0"/>
              <a:t>implemented -- </a:t>
            </a:r>
            <a:r>
              <a:rPr lang="en-US" sz="3200" dirty="0" smtClean="0"/>
              <a:t>Why ?</a:t>
            </a:r>
          </a:p>
          <a:p>
            <a:endParaRPr lang="en-US" dirty="0" smtClean="0"/>
          </a:p>
          <a:p>
            <a:pPr>
              <a:buNone/>
            </a:pPr>
            <a:endParaRPr lang="en-US" dirty="0"/>
          </a:p>
        </p:txBody>
      </p:sp>
      <p:sp>
        <p:nvSpPr>
          <p:cNvPr id="2" name="Title 1"/>
          <p:cNvSpPr>
            <a:spLocks noGrp="1"/>
          </p:cNvSpPr>
          <p:nvPr>
            <p:ph type="title"/>
          </p:nvPr>
        </p:nvSpPr>
        <p:spPr/>
        <p:txBody>
          <a:bodyPr/>
          <a:lstStyle/>
          <a:p>
            <a:r>
              <a:rPr lang="en-US" dirty="0" smtClean="0"/>
              <a:t>Incentives and Tax Erosion</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BOI incentives used to offset barriers to “Doing Business” due to political economy problems of implementing reforms in factor markets to remove such rigidities</a:t>
            </a:r>
          </a:p>
          <a:p>
            <a:r>
              <a:rPr lang="en-US" dirty="0" smtClean="0"/>
              <a:t>In order to retain its authority, BOI keeps saying that in 1994 when attempts were made to streamline tax incentives there was an abrupt decline in FDI. This has been noted seriously by the political establishment</a:t>
            </a:r>
          </a:p>
          <a:p>
            <a:r>
              <a:rPr lang="en-US" dirty="0" smtClean="0"/>
              <a:t>Inherent weakness in the IRD administration and the belief that the BOI incentives may get diluted due to IRD bureaucracy</a:t>
            </a:r>
          </a:p>
          <a:p>
            <a:r>
              <a:rPr lang="en-US" dirty="0" smtClean="0"/>
              <a:t>A call has once again come from the IMF to streamline BOI incentives but the status-quo remains</a:t>
            </a:r>
            <a:endParaRPr lang="en-US" dirty="0"/>
          </a:p>
        </p:txBody>
      </p:sp>
      <p:sp>
        <p:nvSpPr>
          <p:cNvPr id="2" name="Title 1"/>
          <p:cNvSpPr>
            <a:spLocks noGrp="1"/>
          </p:cNvSpPr>
          <p:nvPr>
            <p:ph type="title"/>
          </p:nvPr>
        </p:nvSpPr>
        <p:spPr/>
        <p:txBody>
          <a:bodyPr>
            <a:normAutofit fontScale="90000"/>
          </a:bodyPr>
          <a:lstStyle/>
          <a:p>
            <a:r>
              <a:rPr lang="en-US" dirty="0" smtClean="0"/>
              <a:t>Political Economy of the Incentive Regime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1600" dirty="0" smtClean="0"/>
              <a:t>With Bilateral FTAs signed with India and Pakistan, fulfilling WTO commitments, BOI granting  duty free importation, tariff revenue declined to 2% of GDP by 2007-2009</a:t>
            </a:r>
          </a:p>
          <a:p>
            <a:r>
              <a:rPr lang="en-US" sz="1600" dirty="0" smtClean="0"/>
              <a:t> Meanwhile protectionist lobbies got stronger, development expenditures increased, and export sector demands for subsidies increased. The government saw the  external border  as an area where taxes could be imposed </a:t>
            </a:r>
            <a:r>
              <a:rPr lang="en-US" sz="1600" dirty="0" smtClean="0"/>
              <a:t>to accommodate </a:t>
            </a:r>
            <a:r>
              <a:rPr lang="en-US" sz="1600" dirty="0" smtClean="0"/>
              <a:t>such </a:t>
            </a:r>
            <a:r>
              <a:rPr lang="en-US" sz="1600" dirty="0" smtClean="0"/>
              <a:t>demands</a:t>
            </a:r>
            <a:endParaRPr lang="en-US" sz="1600" dirty="0" smtClean="0"/>
          </a:p>
          <a:p>
            <a:r>
              <a:rPr lang="en-US" sz="1600" dirty="0" smtClean="0"/>
              <a:t>To meet certain development expenditures following taxes were imposed on the border: (1) Nation Building Tax, (2) Port and  Airport Levy, (3) Road Infrastructure Development Levy, and (4) Social Responsibility Levy </a:t>
            </a:r>
          </a:p>
          <a:p>
            <a:r>
              <a:rPr lang="en-US" sz="1600" dirty="0" smtClean="0"/>
              <a:t>To develop certain export commodities the following taxes were implemented: (1) Commodity Export Subsidy Scheme (CESS), and (2) Special Commodity Levy</a:t>
            </a:r>
          </a:p>
          <a:p>
            <a:r>
              <a:rPr lang="en-US" sz="1600" dirty="0" smtClean="0"/>
              <a:t>To meet demands of protectionist lobbies the following were used:  (1) Custom Duty Surcharge, and (2) CESS</a:t>
            </a:r>
          </a:p>
          <a:p>
            <a:r>
              <a:rPr lang="en-US" sz="1600" dirty="0" smtClean="0"/>
              <a:t>Very high specific duties were imposed on motor vehicles, alcohol and tobacco </a:t>
            </a:r>
          </a:p>
        </p:txBody>
      </p:sp>
      <p:sp>
        <p:nvSpPr>
          <p:cNvPr id="2" name="Title 1"/>
          <p:cNvSpPr>
            <a:spLocks noGrp="1"/>
          </p:cNvSpPr>
          <p:nvPr>
            <p:ph type="title"/>
          </p:nvPr>
        </p:nvSpPr>
        <p:spPr/>
        <p:txBody>
          <a:bodyPr>
            <a:normAutofit/>
          </a:bodyPr>
          <a:lstStyle/>
          <a:p>
            <a:r>
              <a:rPr lang="en-US" dirty="0" smtClean="0"/>
              <a:t>Indirect </a:t>
            </a:r>
            <a:r>
              <a:rPr lang="en-US" dirty="0" err="1" smtClean="0"/>
              <a:t>Taxation:Custom</a:t>
            </a:r>
            <a:r>
              <a:rPr lang="en-US" dirty="0" smtClean="0"/>
              <a:t> Duty</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sz="2800" dirty="0" smtClean="0"/>
              <a:t>Consequent to these taxes the overall custom duty revenue amounted to 8% of GDP by 2009</a:t>
            </a:r>
          </a:p>
          <a:p>
            <a:r>
              <a:rPr lang="en-US" sz="2800" dirty="0" smtClean="0"/>
              <a:t>The border taxes have got complicated and non-transparent as a result of these different taxes which operates under different tax bases</a:t>
            </a:r>
          </a:p>
          <a:p>
            <a:r>
              <a:rPr lang="en-US" sz="2800" dirty="0" smtClean="0"/>
              <a:t>While this was a reversal of earlier liberalization to some extent, the importers did not complain much because they were benefitting from an appreciated Rupee </a:t>
            </a:r>
          </a:p>
          <a:p>
            <a:r>
              <a:rPr lang="en-US" sz="2800" dirty="0" smtClean="0"/>
              <a:t>As a result of these high </a:t>
            </a:r>
            <a:r>
              <a:rPr lang="en-US" sz="2800" dirty="0" smtClean="0"/>
              <a:t>taxes, </a:t>
            </a:r>
            <a:r>
              <a:rPr lang="en-US" sz="2800" dirty="0" smtClean="0"/>
              <a:t>a lot of </a:t>
            </a:r>
            <a:r>
              <a:rPr lang="en-US" sz="2800" dirty="0" smtClean="0"/>
              <a:t>undervaluation of imports </a:t>
            </a:r>
            <a:r>
              <a:rPr lang="en-US" sz="2800" dirty="0" smtClean="0"/>
              <a:t>took place to evade custom duties</a:t>
            </a:r>
          </a:p>
          <a:p>
            <a:r>
              <a:rPr lang="en-US" sz="2800" dirty="0" smtClean="0"/>
              <a:t>Revenue losses due to illegal flows at import entry points is estimated at Rs. 300 million a day</a:t>
            </a:r>
          </a:p>
          <a:p>
            <a:pPr>
              <a:buNone/>
            </a:pPr>
            <a:endParaRPr lang="en-US" dirty="0"/>
          </a:p>
        </p:txBody>
      </p:sp>
      <p:sp>
        <p:nvSpPr>
          <p:cNvPr id="3" name="Title 2"/>
          <p:cNvSpPr>
            <a:spLocks noGrp="1"/>
          </p:cNvSpPr>
          <p:nvPr>
            <p:ph type="title"/>
          </p:nvPr>
        </p:nvSpPr>
        <p:spPr/>
        <p:txBody>
          <a:bodyPr>
            <a:normAutofit/>
          </a:bodyPr>
          <a:lstStyle/>
          <a:p>
            <a:r>
              <a:rPr lang="en-US" dirty="0" smtClean="0"/>
              <a:t>Indirect Taxation: Custom Duty</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1800" dirty="0" smtClean="0"/>
              <a:t>VAT combined GST and NSL and came into operation in 2002 as a non-cascading tax system with two bands: 10 &amp; 20</a:t>
            </a:r>
          </a:p>
          <a:p>
            <a:r>
              <a:rPr lang="en-US" sz="1800" dirty="0" smtClean="0"/>
              <a:t>The non-cascading nature once again got diluted with Nation Building Tax (NBT) coming into operation in 2008</a:t>
            </a:r>
          </a:p>
          <a:p>
            <a:r>
              <a:rPr lang="en-US" sz="1800" dirty="0" smtClean="0"/>
              <a:t>The rates underwent frequent changes due to industrial lobbying and revenue considerations; in 2004 rates changed to 3 bands: 5 (basic), 15 (standard), and 18 (luxury). Rates kept changing over the years and today the structure is as follows: 0% (exports), 5% (optional VAT), 12% (standard) and 20% (luxury)</a:t>
            </a:r>
          </a:p>
          <a:p>
            <a:r>
              <a:rPr lang="en-US" sz="1800" dirty="0" smtClean="0"/>
              <a:t>Many exemptions were put into effect to please industrial lobbies</a:t>
            </a:r>
          </a:p>
          <a:p>
            <a:r>
              <a:rPr lang="en-US" sz="1800" dirty="0" smtClean="0"/>
              <a:t>VAT brings in 33% of tax revenue and amounts to 5.5 % of GDP revenue. The BTT brought in average 6.5% GDP revenue and GST brought in on average 6% GDP revenue and VAT is yet to </a:t>
            </a:r>
            <a:r>
              <a:rPr lang="en-US" sz="1800" dirty="0" smtClean="0"/>
              <a:t>achieve</a:t>
            </a:r>
            <a:r>
              <a:rPr lang="en-US" sz="1800" dirty="0" smtClean="0"/>
              <a:t> </a:t>
            </a:r>
            <a:r>
              <a:rPr lang="en-US" sz="1800" dirty="0" smtClean="0"/>
              <a:t>this target after 8 years of operation  </a:t>
            </a:r>
            <a:endParaRPr lang="en-US" sz="1800" dirty="0"/>
          </a:p>
        </p:txBody>
      </p:sp>
      <p:sp>
        <p:nvSpPr>
          <p:cNvPr id="2" name="Title 1"/>
          <p:cNvSpPr>
            <a:spLocks noGrp="1"/>
          </p:cNvSpPr>
          <p:nvPr>
            <p:ph type="title"/>
          </p:nvPr>
        </p:nvSpPr>
        <p:spPr/>
        <p:txBody>
          <a:bodyPr/>
          <a:lstStyle/>
          <a:p>
            <a:r>
              <a:rPr lang="en-US" dirty="0" smtClean="0"/>
              <a:t>Indirect Taxes: VAT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Sri Lanka is still in a learning curve in regard to VAT. Training of personnel and institutional frameworks were not put into place before VAT came into operation</a:t>
            </a:r>
          </a:p>
          <a:p>
            <a:r>
              <a:rPr lang="en-US" dirty="0" smtClean="0"/>
              <a:t>This can be seen from the fact that 8 amendments were made to the VAT Act over the last 8 years</a:t>
            </a:r>
          </a:p>
          <a:p>
            <a:r>
              <a:rPr lang="en-US" dirty="0" smtClean="0"/>
              <a:t>VAT threshold is an issue that is hotly debated</a:t>
            </a:r>
          </a:p>
          <a:p>
            <a:r>
              <a:rPr lang="en-US" dirty="0" smtClean="0"/>
              <a:t>VAT refund is also an issue – there are computation problems and identification issues</a:t>
            </a:r>
          </a:p>
          <a:p>
            <a:r>
              <a:rPr lang="en-US" dirty="0" smtClean="0"/>
              <a:t>A major VAT fraud took place in 2004 and the government lost billions of rupees as a result of it</a:t>
            </a:r>
            <a:endParaRPr lang="en-US" dirty="0"/>
          </a:p>
        </p:txBody>
      </p:sp>
      <p:sp>
        <p:nvSpPr>
          <p:cNvPr id="2" name="Title 1"/>
          <p:cNvSpPr>
            <a:spLocks noGrp="1"/>
          </p:cNvSpPr>
          <p:nvPr>
            <p:ph type="title"/>
          </p:nvPr>
        </p:nvSpPr>
        <p:spPr/>
        <p:txBody>
          <a:bodyPr/>
          <a:lstStyle/>
          <a:p>
            <a:r>
              <a:rPr lang="en-US" dirty="0" smtClean="0"/>
              <a:t>Other Issues on VAT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smtClean="0"/>
              <a:t>As stated, Turnover Tax at the wholesale and retail level was devolved to the Provincial Councils (PCs)</a:t>
            </a:r>
          </a:p>
          <a:p>
            <a:r>
              <a:rPr lang="en-US" dirty="0" smtClean="0"/>
              <a:t>Turnover Tax is the highest revenue earner to PCs – accounts for 44% of revenue (license fee from motor vehicles and excise – 13%, stamp duty – 28%, others – 15%)</a:t>
            </a:r>
          </a:p>
          <a:p>
            <a:r>
              <a:rPr lang="en-US" dirty="0" smtClean="0"/>
              <a:t>But the reality is that the tax sources devolved to the PCs accounts for only 4% of the </a:t>
            </a:r>
            <a:r>
              <a:rPr lang="en-US" dirty="0" smtClean="0"/>
              <a:t>central </a:t>
            </a:r>
            <a:r>
              <a:rPr lang="en-US" dirty="0" smtClean="0"/>
              <a:t>government revenue (0.6% of GDP); in comparison, province/state revenue is above 50% of central government revenue in India/Australia and above 15% in Malaysia/Thailand</a:t>
            </a:r>
          </a:p>
          <a:p>
            <a:r>
              <a:rPr lang="en-US" dirty="0" smtClean="0"/>
              <a:t>Why this situation ? – Apart from legal and constitutional provisions, the provinces lack tax administration capacity and specialized technical skills that IRD enjoys. There is a lack of motivation among PC revenue collectors in seeking new and innovative sources of revenue</a:t>
            </a:r>
          </a:p>
          <a:p>
            <a:r>
              <a:rPr lang="en-US" dirty="0" smtClean="0"/>
              <a:t>This situation is partly due to  the dependence on an annual grant received from the centre which almost/always ensure PCs that recurrent expenditure needs will be met  </a:t>
            </a:r>
            <a:endParaRPr lang="en-US" dirty="0"/>
          </a:p>
        </p:txBody>
      </p:sp>
      <p:sp>
        <p:nvSpPr>
          <p:cNvPr id="2" name="Title 1"/>
          <p:cNvSpPr>
            <a:spLocks noGrp="1"/>
          </p:cNvSpPr>
          <p:nvPr>
            <p:ph type="title"/>
          </p:nvPr>
        </p:nvSpPr>
        <p:spPr/>
        <p:txBody>
          <a:bodyPr>
            <a:normAutofit fontScale="90000"/>
          </a:bodyPr>
          <a:lstStyle/>
          <a:p>
            <a:r>
              <a:rPr lang="en-US" dirty="0" smtClean="0"/>
              <a:t>Decentralized Taxes: Poor Show</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smtClean="0"/>
              <a:t>The existing format of fiscal decentralization to PCs has created another serious problem, i.e., inability to extend VAT to wholesale and retail trade</a:t>
            </a:r>
          </a:p>
          <a:p>
            <a:r>
              <a:rPr lang="en-US" dirty="0" smtClean="0"/>
              <a:t>At present ,the VAT operates only for manufacturing, services and imports</a:t>
            </a:r>
          </a:p>
          <a:p>
            <a:r>
              <a:rPr lang="en-US" dirty="0" smtClean="0"/>
              <a:t>VAT imposed on wholesale and retail trade and thereafter sharing revenue with PCs will not be possible under the current Constitutional set up. Thus there is a legal impediment to extending VAT to the wholesale and retail level</a:t>
            </a:r>
          </a:p>
          <a:p>
            <a:r>
              <a:rPr lang="en-US" dirty="0" smtClean="0"/>
              <a:t>A tax system part levied by the centre and part devolved to PCs has resulted in the discontinuity in the tax system and has opened up more avenues for tax evasion and avoidance</a:t>
            </a:r>
          </a:p>
          <a:p>
            <a:r>
              <a:rPr lang="en-US" dirty="0" smtClean="0"/>
              <a:t>Any increase in PC powers to collect more taxes (additional fiscal decentralization) should go with reduction in allocation of central government funds and improvement of tax collection capacity of PCs </a:t>
            </a:r>
          </a:p>
          <a:p>
            <a:endParaRPr lang="en-US" dirty="0"/>
          </a:p>
        </p:txBody>
      </p:sp>
      <p:sp>
        <p:nvSpPr>
          <p:cNvPr id="2" name="Title 1"/>
          <p:cNvSpPr>
            <a:spLocks noGrp="1"/>
          </p:cNvSpPr>
          <p:nvPr>
            <p:ph type="title"/>
          </p:nvPr>
        </p:nvSpPr>
        <p:spPr/>
        <p:txBody>
          <a:bodyPr>
            <a:normAutofit fontScale="90000"/>
          </a:bodyPr>
          <a:lstStyle/>
          <a:p>
            <a:r>
              <a:rPr lang="en-US" dirty="0" smtClean="0"/>
              <a:t>Problems due to Decentralization of Taxes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Tax payers are time and again requested to provide additional information</a:t>
            </a:r>
          </a:p>
          <a:p>
            <a:r>
              <a:rPr lang="en-US" dirty="0" smtClean="0"/>
              <a:t>The IRD does not possess an entirely up-to-date information index of the existing tax payers</a:t>
            </a:r>
          </a:p>
          <a:p>
            <a:r>
              <a:rPr lang="en-US" dirty="0" smtClean="0"/>
              <a:t>It is said that there are only 8 data entry operators for 1500 revenue officers</a:t>
            </a:r>
          </a:p>
          <a:p>
            <a:r>
              <a:rPr lang="en-US" dirty="0" smtClean="0"/>
              <a:t>Hardly any links with the Telecom and  Electricity Departments, Land Registry and Motor Vehicle Department;  stronger links would have increased the information base</a:t>
            </a:r>
          </a:p>
          <a:p>
            <a:r>
              <a:rPr lang="en-US" dirty="0" smtClean="0"/>
              <a:t>Full computerization is on the way – ADB Fiscal management Reform </a:t>
            </a:r>
            <a:r>
              <a:rPr lang="en-US" dirty="0" err="1" smtClean="0"/>
              <a:t>programme</a:t>
            </a:r>
            <a:endParaRPr lang="en-US" dirty="0" smtClean="0"/>
          </a:p>
          <a:p>
            <a:endParaRPr lang="en-US" dirty="0"/>
          </a:p>
        </p:txBody>
      </p:sp>
      <p:sp>
        <p:nvSpPr>
          <p:cNvPr id="2" name="Title 1"/>
          <p:cNvSpPr>
            <a:spLocks noGrp="1"/>
          </p:cNvSpPr>
          <p:nvPr>
            <p:ph type="title"/>
          </p:nvPr>
        </p:nvSpPr>
        <p:spPr/>
        <p:txBody>
          <a:bodyPr>
            <a:normAutofit fontScale="90000"/>
          </a:bodyPr>
          <a:lstStyle/>
          <a:p>
            <a:r>
              <a:rPr lang="en-US" dirty="0" smtClean="0"/>
              <a:t>Political Economy of Tax Administration</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Several user-unfriendly forms are sent to tax payers to fill up</a:t>
            </a:r>
          </a:p>
          <a:p>
            <a:r>
              <a:rPr lang="en-US" dirty="0" smtClean="0"/>
              <a:t>Payers are harassed in order to extract more taxes from them whereas evaders get away </a:t>
            </a:r>
            <a:r>
              <a:rPr lang="en-US" dirty="0" smtClean="0"/>
              <a:t>scot-free</a:t>
            </a:r>
            <a:endParaRPr lang="en-US" dirty="0" smtClean="0"/>
          </a:p>
          <a:p>
            <a:r>
              <a:rPr lang="en-US" dirty="0" smtClean="0"/>
              <a:t>Discretion for tax officers quite high, thus incentives for rent seeking is equally high</a:t>
            </a:r>
          </a:p>
          <a:p>
            <a:r>
              <a:rPr lang="en-US" dirty="0" smtClean="0"/>
              <a:t>The need to protect their ‘empire’ is high. An attempt to form a Revenue Authority by merging the IRD with Customs Department and Excise Department in 2003 was vehemently opposed </a:t>
            </a:r>
          </a:p>
          <a:p>
            <a:r>
              <a:rPr lang="en-US" dirty="0" smtClean="0"/>
              <a:t>Basic principle of “cost of non-compliance higher than cost of compliance” is yet to be put into operation</a:t>
            </a:r>
          </a:p>
          <a:p>
            <a:endParaRPr lang="en-US" dirty="0" smtClean="0"/>
          </a:p>
        </p:txBody>
      </p:sp>
      <p:sp>
        <p:nvSpPr>
          <p:cNvPr id="2" name="Title 1"/>
          <p:cNvSpPr>
            <a:spLocks noGrp="1"/>
          </p:cNvSpPr>
          <p:nvPr>
            <p:ph type="title"/>
          </p:nvPr>
        </p:nvSpPr>
        <p:spPr/>
        <p:txBody>
          <a:bodyPr>
            <a:normAutofit fontScale="90000"/>
          </a:bodyPr>
          <a:lstStyle/>
          <a:p>
            <a:r>
              <a:rPr lang="en-US" dirty="0" smtClean="0"/>
              <a:t>Other Problems of Tax Administration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Background and </a:t>
            </a:r>
            <a:r>
              <a:rPr lang="en-US" dirty="0" smtClean="0"/>
              <a:t>Events </a:t>
            </a:r>
            <a:r>
              <a:rPr lang="en-US" dirty="0" smtClean="0"/>
              <a:t>influencing the </a:t>
            </a:r>
            <a:r>
              <a:rPr lang="en-US" dirty="0" smtClean="0"/>
              <a:t>Taxation </a:t>
            </a:r>
            <a:r>
              <a:rPr lang="en-US" dirty="0" smtClean="0"/>
              <a:t>S</a:t>
            </a:r>
            <a:r>
              <a:rPr lang="en-US" dirty="0" smtClean="0"/>
              <a:t>ystem</a:t>
            </a:r>
            <a:endParaRPr lang="en-US" dirty="0" smtClean="0"/>
          </a:p>
          <a:p>
            <a:r>
              <a:rPr lang="en-US" dirty="0" smtClean="0"/>
              <a:t>Direct Taxation: Personal Income Tax and Corporate Tax</a:t>
            </a:r>
          </a:p>
          <a:p>
            <a:r>
              <a:rPr lang="en-US" dirty="0" smtClean="0"/>
              <a:t>Political Economy of Tax Incentives</a:t>
            </a:r>
          </a:p>
          <a:p>
            <a:r>
              <a:rPr lang="en-US" dirty="0" smtClean="0"/>
              <a:t>Indirect Taxation: VAT and Customs Duties</a:t>
            </a:r>
          </a:p>
          <a:p>
            <a:r>
              <a:rPr lang="en-US" dirty="0" smtClean="0"/>
              <a:t>Decentralized Taxation</a:t>
            </a:r>
          </a:p>
          <a:p>
            <a:r>
              <a:rPr lang="en-US" dirty="0" smtClean="0"/>
              <a:t>Tax </a:t>
            </a:r>
            <a:r>
              <a:rPr lang="en-US" dirty="0" smtClean="0"/>
              <a:t>Administration</a:t>
            </a:r>
          </a:p>
          <a:p>
            <a:r>
              <a:rPr lang="en-US" dirty="0" smtClean="0"/>
              <a:t>Presidential Taxation Commission</a:t>
            </a:r>
            <a:endParaRPr lang="en-US" dirty="0" smtClean="0"/>
          </a:p>
          <a:p>
            <a:endParaRPr lang="en-US" dirty="0"/>
          </a:p>
        </p:txBody>
      </p:sp>
      <p:sp>
        <p:nvSpPr>
          <p:cNvPr id="2" name="Title 1"/>
          <p:cNvSpPr>
            <a:spLocks noGrp="1"/>
          </p:cNvSpPr>
          <p:nvPr>
            <p:ph type="title"/>
          </p:nvPr>
        </p:nvSpPr>
        <p:spPr/>
        <p:txBody>
          <a:bodyPr/>
          <a:lstStyle/>
          <a:p>
            <a:r>
              <a:rPr lang="en-US" smtClean="0"/>
              <a:t>Presentation Format</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Recognizing these anomalies of the taxation system, a Presidential Taxation Commission was appointed in 2009</a:t>
            </a:r>
          </a:p>
          <a:p>
            <a:r>
              <a:rPr lang="en-US" dirty="0" smtClean="0"/>
              <a:t>Mandate was to simplify the tax system, rationalize tax concessions, broaden the tax base, improve coordination among revenue collecting agencies, etc. The report will be out in September 2010</a:t>
            </a:r>
          </a:p>
          <a:p>
            <a:r>
              <a:rPr lang="en-US" dirty="0" smtClean="0"/>
              <a:t>In 1990, the last Presidential Taxation Commission came out with a number of recommendations but only about 40% of them were implemented</a:t>
            </a:r>
          </a:p>
          <a:p>
            <a:r>
              <a:rPr lang="en-US" dirty="0" smtClean="0"/>
              <a:t>Political economy factors always gain priority in a tax rationalization exercise</a:t>
            </a:r>
          </a:p>
          <a:p>
            <a:r>
              <a:rPr lang="en-US" dirty="0" smtClean="0"/>
              <a:t>Strong political leadership can ensure that most of the recommendations of the 2009 report will be implemented</a:t>
            </a:r>
          </a:p>
          <a:p>
            <a:r>
              <a:rPr lang="en-US" dirty="0" smtClean="0"/>
              <a:t>If implemented enhancing revenue in the medium term to about 20% of GDP will not be difficult.</a:t>
            </a:r>
            <a:endParaRPr lang="en-US" dirty="0"/>
          </a:p>
        </p:txBody>
      </p:sp>
      <p:sp>
        <p:nvSpPr>
          <p:cNvPr id="2" name="Title 1"/>
          <p:cNvSpPr>
            <a:spLocks noGrp="1"/>
          </p:cNvSpPr>
          <p:nvPr>
            <p:ph type="title"/>
          </p:nvPr>
        </p:nvSpPr>
        <p:spPr/>
        <p:txBody>
          <a:bodyPr>
            <a:normAutofit fontScale="90000"/>
          </a:bodyPr>
          <a:lstStyle/>
          <a:p>
            <a:r>
              <a:rPr lang="en-US" dirty="0" smtClean="0"/>
              <a:t>Presidential Taxation Commission</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Thank you</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Sri Lanka had a closed economy for two decades before 1977</a:t>
            </a:r>
          </a:p>
          <a:p>
            <a:r>
              <a:rPr lang="en-US" dirty="0" smtClean="0"/>
              <a:t>Since independence in </a:t>
            </a:r>
            <a:r>
              <a:rPr lang="en-US" dirty="0" smtClean="0"/>
              <a:t>1948, </a:t>
            </a:r>
            <a:r>
              <a:rPr lang="en-US" dirty="0" smtClean="0"/>
              <a:t>the plantation sector (largest foreign exchange earner) was taxed to </a:t>
            </a:r>
            <a:r>
              <a:rPr lang="en-US" dirty="0" smtClean="0"/>
              <a:t>maintain </a:t>
            </a:r>
            <a:r>
              <a:rPr lang="en-US" dirty="0" smtClean="0"/>
              <a:t>ambitious social welfare </a:t>
            </a:r>
            <a:r>
              <a:rPr lang="en-US" dirty="0" err="1" smtClean="0"/>
              <a:t>programmes</a:t>
            </a:r>
            <a:endParaRPr lang="en-US" dirty="0" smtClean="0"/>
          </a:p>
          <a:p>
            <a:r>
              <a:rPr lang="en-US" dirty="0" smtClean="0"/>
              <a:t>Export taxes amounted to nearly 4.5 % of GDP during the 1950s although it declined to about 2% of GDP by 1970-1975 period</a:t>
            </a:r>
          </a:p>
          <a:p>
            <a:r>
              <a:rPr lang="en-US" dirty="0" smtClean="0"/>
              <a:t>In 1963, a </a:t>
            </a:r>
            <a:r>
              <a:rPr lang="en-US" dirty="0" smtClean="0"/>
              <a:t>major </a:t>
            </a:r>
            <a:r>
              <a:rPr lang="en-US" dirty="0" smtClean="0"/>
              <a:t>tax called Business Turnover Tax was introduced</a:t>
            </a:r>
          </a:p>
          <a:p>
            <a:r>
              <a:rPr lang="en-US" dirty="0" smtClean="0"/>
              <a:t>At the time of liberalization, tax revenue per GDP was 15 % of GDP</a:t>
            </a:r>
            <a:endParaRPr lang="en-US" dirty="0"/>
          </a:p>
        </p:txBody>
      </p:sp>
      <p:sp>
        <p:nvSpPr>
          <p:cNvPr id="2" name="Title 1"/>
          <p:cNvSpPr>
            <a:spLocks noGrp="1"/>
          </p:cNvSpPr>
          <p:nvPr>
            <p:ph type="title"/>
          </p:nvPr>
        </p:nvSpPr>
        <p:spPr/>
        <p:txBody>
          <a:bodyPr/>
          <a:lstStyle/>
          <a:p>
            <a:r>
              <a:rPr lang="en-US" dirty="0" smtClean="0"/>
              <a:t>Background</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With liberalizing the economy, some social welfare </a:t>
            </a:r>
            <a:r>
              <a:rPr lang="en-US" dirty="0" err="1" smtClean="0"/>
              <a:t>programmes</a:t>
            </a:r>
            <a:r>
              <a:rPr lang="en-US" dirty="0" smtClean="0"/>
              <a:t> were trimmed down and export taxes were gradually reduced and finally abolished in 1992</a:t>
            </a:r>
          </a:p>
          <a:p>
            <a:r>
              <a:rPr lang="en-US" dirty="0" smtClean="0"/>
              <a:t>However,  revenue from import taxation increased from 2% GDP in the mid-1970s to 4% by the early 1990s due to the volume effect offsetting the low rate effect </a:t>
            </a:r>
          </a:p>
          <a:p>
            <a:r>
              <a:rPr lang="en-US" dirty="0" smtClean="0"/>
              <a:t>With export taxes no longer in operation after 1992 and the BOI (formed in 1992) granting tax holidays and duty free importation, there was some revenue losses, but the government managed to offset this by initiating a privatization </a:t>
            </a:r>
            <a:r>
              <a:rPr lang="en-US" dirty="0" err="1" smtClean="0"/>
              <a:t>programme</a:t>
            </a:r>
            <a:r>
              <a:rPr lang="en-US" dirty="0" smtClean="0"/>
              <a:t> in the early 1990s</a:t>
            </a:r>
            <a:endParaRPr lang="en-US" dirty="0"/>
          </a:p>
        </p:txBody>
      </p:sp>
      <p:sp>
        <p:nvSpPr>
          <p:cNvPr id="2" name="Title 1"/>
          <p:cNvSpPr>
            <a:spLocks noGrp="1"/>
          </p:cNvSpPr>
          <p:nvPr>
            <p:ph type="title"/>
          </p:nvPr>
        </p:nvSpPr>
        <p:spPr/>
        <p:txBody>
          <a:bodyPr/>
          <a:lstStyle/>
          <a:p>
            <a:r>
              <a:rPr lang="en-US" dirty="0" smtClean="0"/>
              <a:t>Background: Post-1977</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en-US" dirty="0" smtClean="0"/>
              <a:t>In 1988, under the 13</a:t>
            </a:r>
            <a:r>
              <a:rPr lang="en-US" baseline="30000" dirty="0" smtClean="0"/>
              <a:t>th</a:t>
            </a:r>
            <a:r>
              <a:rPr lang="en-US" dirty="0" smtClean="0"/>
              <a:t> amendment to the Constitution, turnover tax  on the wholesale and retail sectors was made a devolved subject and allocated to the Provincial Councils.</a:t>
            </a:r>
          </a:p>
          <a:p>
            <a:r>
              <a:rPr lang="en-US" dirty="0" smtClean="0"/>
              <a:t>With WTO commitments and SAPTA tariff cuts in the </a:t>
            </a:r>
            <a:r>
              <a:rPr lang="en-US" dirty="0" smtClean="0"/>
              <a:t>mid-1990s, </a:t>
            </a:r>
            <a:r>
              <a:rPr lang="en-US" dirty="0" smtClean="0"/>
              <a:t>import duties fell from 4% of GDP in the early 1990s to 3% of GDP in the late 1990s.</a:t>
            </a:r>
          </a:p>
          <a:p>
            <a:r>
              <a:rPr lang="en-US" dirty="0" smtClean="0"/>
              <a:t>In 1998, the BTT (with 3 bands: 6,8, &amp; 18) was replaced with a GST with a 12.5% single band, which could not bring the same amount of revenue as the BTT (ideally the GST rate should have been about 14%  for revenue neutrality but the government did not go for this rate fearing inflationary implications).</a:t>
            </a:r>
          </a:p>
          <a:p>
            <a:r>
              <a:rPr lang="en-US" dirty="0" smtClean="0"/>
              <a:t>The idea was to move to a non-cascading tax system, but the existence of a National Security Levy (1992-2002) diluted non-cascading effect of GST</a:t>
            </a:r>
          </a:p>
          <a:p>
            <a:r>
              <a:rPr lang="en-US" dirty="0" smtClean="0"/>
              <a:t>In 2002, as a conditionality of the IMF Stand By package, the GST was replaced by VAT  with two bands (10 &amp; 20) and VAT’s ability to collect revenue was assumed to be stronger than GST.</a:t>
            </a:r>
          </a:p>
          <a:p>
            <a:r>
              <a:rPr lang="en-US" dirty="0" smtClean="0"/>
              <a:t>With revenue losses both from external trade taxes and the major indirect tax of VAT, the government resorted to all forms of ad hoc taxes to make up for lost revenue   </a:t>
            </a:r>
            <a:endParaRPr lang="en-US" dirty="0"/>
          </a:p>
        </p:txBody>
      </p:sp>
      <p:sp>
        <p:nvSpPr>
          <p:cNvPr id="2" name="Title 1"/>
          <p:cNvSpPr>
            <a:spLocks noGrp="1"/>
          </p:cNvSpPr>
          <p:nvPr>
            <p:ph type="title"/>
          </p:nvPr>
        </p:nvSpPr>
        <p:spPr/>
        <p:txBody>
          <a:bodyPr>
            <a:normAutofit fontScale="90000"/>
          </a:bodyPr>
          <a:lstStyle/>
          <a:p>
            <a:r>
              <a:rPr lang="en-US" dirty="0" smtClean="0"/>
              <a:t>Taxation Milestones during 1980s to 2000s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Consequently, the number of taxes operating in the economy has increased to about 25</a:t>
            </a:r>
          </a:p>
          <a:p>
            <a:r>
              <a:rPr lang="en-US" dirty="0" smtClean="0"/>
              <a:t>The taxation structure is lop sided with indirect taxes amounting to 80% of tax revenue</a:t>
            </a:r>
          </a:p>
          <a:p>
            <a:r>
              <a:rPr lang="en-US" dirty="0" smtClean="0"/>
              <a:t>In 2009, tax revenue amounted to 13% of GDP</a:t>
            </a:r>
          </a:p>
          <a:p>
            <a:r>
              <a:rPr lang="en-US" dirty="0" smtClean="0"/>
              <a:t>Sri Lanka’s taxation has not increased with per capita income. Why ? Tax evasion, poor tax administration, a plethora of tax exemptions, discretionary and ad hoc tax changes have contributed to this situation </a:t>
            </a:r>
            <a:endParaRPr lang="en-US" dirty="0"/>
          </a:p>
        </p:txBody>
      </p:sp>
      <p:sp>
        <p:nvSpPr>
          <p:cNvPr id="2" name="Title 1"/>
          <p:cNvSpPr>
            <a:spLocks noGrp="1"/>
          </p:cNvSpPr>
          <p:nvPr>
            <p:ph type="title"/>
          </p:nvPr>
        </p:nvSpPr>
        <p:spPr/>
        <p:txBody>
          <a:bodyPr>
            <a:normAutofit fontScale="90000"/>
          </a:bodyPr>
          <a:lstStyle/>
          <a:p>
            <a:r>
              <a:rPr lang="en-US" dirty="0" smtClean="0"/>
              <a:t>Key Characteristics of the Current Tax System</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4" name="Rectangle 1027"/>
          <p:cNvSpPr txBox="1">
            <a:spLocks noChangeArrowheads="1"/>
          </p:cNvSpPr>
          <p:nvPr/>
        </p:nvSpPr>
        <p:spPr>
          <a:xfrm>
            <a:off x="5669804" y="1372394"/>
            <a:ext cx="3169396" cy="4599781"/>
          </a:xfrm>
          <a:prstGeom prst="rect">
            <a:avLst/>
          </a:prstGeom>
        </p:spPr>
        <p:txBody>
          <a:bodyPr/>
          <a:lstStyle/>
          <a:p>
            <a:pPr marL="341313" marR="0" lvl="1" indent="-341313" algn="l" defTabSz="914400" rtl="0" eaLnBrk="1" fontAlgn="auto" latinLnBrk="0" hangingPunct="1">
              <a:lnSpc>
                <a:spcPct val="110000"/>
              </a:lnSpc>
              <a:spcBef>
                <a:spcPts val="750"/>
              </a:spcBef>
              <a:spcAft>
                <a:spcPts val="0"/>
              </a:spcAft>
              <a:buClr>
                <a:srgbClr val="CC0000"/>
              </a:buClr>
              <a:buSzPct val="125000"/>
              <a:buFont typeface="Wingdings" pitchFamily="2" charset="2"/>
              <a:buChar char=""/>
              <a:tabLst/>
              <a:defRPr/>
            </a:pPr>
            <a:r>
              <a:rPr kumimoji="0" lang="en-US" sz="1400" b="0" i="0" u="sng" strike="noStrike" kern="1200" cap="none" spc="0" normalizeH="0" baseline="0" noProof="0" smtClean="0">
                <a:ln>
                  <a:noFill/>
                </a:ln>
                <a:solidFill>
                  <a:schemeClr val="tx1"/>
                </a:solidFill>
                <a:effectLst/>
                <a:uLnTx/>
                <a:uFillTx/>
                <a:latin typeface="+mn-lt"/>
                <a:ea typeface="+mn-ea"/>
                <a:cs typeface="+mn-cs"/>
              </a:rPr>
              <a:t>Tax elasticity</a:t>
            </a:r>
            <a:r>
              <a:rPr kumimoji="0" lang="en-US" sz="1400" b="0" i="0" u="none" strike="noStrike" kern="1200" cap="none" spc="0" normalizeH="0" baseline="0" noProof="0" smtClean="0">
                <a:ln>
                  <a:noFill/>
                </a:ln>
                <a:solidFill>
                  <a:schemeClr val="tx1"/>
                </a:solidFill>
                <a:effectLst/>
                <a:uLnTx/>
                <a:uFillTx/>
                <a:latin typeface="+mn-lt"/>
                <a:ea typeface="+mn-ea"/>
                <a:cs typeface="+mn-cs"/>
              </a:rPr>
              <a:t>, which measures the extent to which the tax structure generates revenues in response to increases in income without a change in statutory rates, is less than one.</a:t>
            </a:r>
          </a:p>
          <a:p>
            <a:pPr marL="341313" marR="0" lvl="1" indent="-341313" algn="l" defTabSz="914400" rtl="0" eaLnBrk="1" fontAlgn="auto" latinLnBrk="0" hangingPunct="1">
              <a:lnSpc>
                <a:spcPct val="110000"/>
              </a:lnSpc>
              <a:spcBef>
                <a:spcPts val="750"/>
              </a:spcBef>
              <a:spcAft>
                <a:spcPts val="0"/>
              </a:spcAft>
              <a:buClr>
                <a:srgbClr val="CC0000"/>
              </a:buClr>
              <a:buSzPct val="125000"/>
              <a:buFont typeface="Wingdings" pitchFamily="2" charset="2"/>
              <a:buChar char=""/>
              <a:tabLst/>
              <a:defRPr/>
            </a:pPr>
            <a:r>
              <a:rPr kumimoji="0" lang="en-US" sz="1400" b="0" i="0" u="sng" strike="noStrike" kern="1200" cap="none" spc="0" normalizeH="0" baseline="0" noProof="0" smtClean="0">
                <a:ln>
                  <a:noFill/>
                </a:ln>
                <a:solidFill>
                  <a:schemeClr val="tx1"/>
                </a:solidFill>
                <a:effectLst/>
                <a:uLnTx/>
                <a:uFillTx/>
                <a:latin typeface="+mn-lt"/>
                <a:ea typeface="+mn-ea"/>
                <a:cs typeface="+mn-cs"/>
              </a:rPr>
              <a:t>Tax base </a:t>
            </a:r>
            <a:r>
              <a:rPr kumimoji="0" lang="en-US" sz="1400" b="0" i="0" u="none" strike="noStrike" kern="1200" cap="none" spc="0" normalizeH="0" baseline="0" noProof="0" smtClean="0">
                <a:ln>
                  <a:noFill/>
                </a:ln>
                <a:solidFill>
                  <a:schemeClr val="tx1"/>
                </a:solidFill>
                <a:effectLst/>
                <a:uLnTx/>
                <a:uFillTx/>
                <a:latin typeface="+mn-lt"/>
                <a:ea typeface="+mn-ea"/>
                <a:cs typeface="+mn-cs"/>
              </a:rPr>
              <a:t>has not broadened in line with increase in income or economic activities.</a:t>
            </a:r>
          </a:p>
          <a:p>
            <a:pPr marL="365760" marR="0" lvl="0" indent="-256032" algn="l" defTabSz="914400" rtl="0" eaLnBrk="1" fontAlgn="auto" latinLnBrk="0" hangingPunct="1">
              <a:lnSpc>
                <a:spcPct val="110000"/>
              </a:lnSpc>
              <a:spcBef>
                <a:spcPts val="400"/>
              </a:spcBef>
              <a:spcAft>
                <a:spcPts val="0"/>
              </a:spcAft>
              <a:buClr>
                <a:schemeClr val="accent1"/>
              </a:buClr>
              <a:buSzPct val="68000"/>
              <a:buFont typeface="Wingdings 3"/>
              <a:buChar char=""/>
              <a:tabLst/>
              <a:defRPr/>
            </a:pPr>
            <a:r>
              <a:rPr kumimoji="0" lang="en-US" sz="1400" b="0" i="0" u="none" strike="noStrike" kern="1200" cap="none" spc="0" normalizeH="0" baseline="0" noProof="0" smtClean="0">
                <a:ln>
                  <a:noFill/>
                </a:ln>
                <a:solidFill>
                  <a:schemeClr val="tx1"/>
                </a:solidFill>
                <a:effectLst/>
                <a:uLnTx/>
                <a:uFillTx/>
                <a:latin typeface="+mn-lt"/>
                <a:ea typeface="+mn-ea"/>
                <a:cs typeface="+mn-cs"/>
              </a:rPr>
              <a:t>The reasons for this situation may be :</a:t>
            </a:r>
          </a:p>
          <a:p>
            <a:pPr marL="742950" marR="0" lvl="2" indent="-341313" algn="l" defTabSz="914400" rtl="0" eaLnBrk="1" fontAlgn="auto" latinLnBrk="0" hangingPunct="1">
              <a:lnSpc>
                <a:spcPct val="100000"/>
              </a:lnSpc>
              <a:spcBef>
                <a:spcPts val="350"/>
              </a:spcBef>
              <a:spcAft>
                <a:spcPct val="0"/>
              </a:spcAft>
              <a:buClr>
                <a:schemeClr val="accent2"/>
              </a:buClr>
              <a:buSzPct val="100000"/>
              <a:buFont typeface="Wingdings 2"/>
              <a:buChar char=""/>
              <a:tabLst/>
              <a:defRPr/>
            </a:pPr>
            <a:r>
              <a:rPr kumimoji="0" lang="en-US" sz="1400" b="0" i="0" u="none" strike="noStrike" kern="1200" cap="none" spc="0" normalizeH="0" baseline="0" noProof="0" smtClean="0">
                <a:ln>
                  <a:noFill/>
                </a:ln>
                <a:solidFill>
                  <a:schemeClr val="tx1"/>
                </a:solidFill>
                <a:effectLst/>
                <a:uLnTx/>
                <a:uFillTx/>
                <a:latin typeface="+mn-lt"/>
                <a:ea typeface="+mn-ea"/>
                <a:cs typeface="+mn-cs"/>
              </a:rPr>
              <a:t>Rampant tax evasion</a:t>
            </a:r>
          </a:p>
          <a:p>
            <a:pPr marL="742950" marR="0" lvl="2" indent="-341313" algn="l" defTabSz="914400" rtl="0" eaLnBrk="1" fontAlgn="auto" latinLnBrk="0" hangingPunct="1">
              <a:lnSpc>
                <a:spcPct val="100000"/>
              </a:lnSpc>
              <a:spcBef>
                <a:spcPts val="350"/>
              </a:spcBef>
              <a:spcAft>
                <a:spcPct val="0"/>
              </a:spcAft>
              <a:buClr>
                <a:schemeClr val="accent2"/>
              </a:buClr>
              <a:buSzPct val="100000"/>
              <a:buFont typeface="Wingdings 2"/>
              <a:buChar char=""/>
              <a:tabLst/>
              <a:defRPr/>
            </a:pPr>
            <a:r>
              <a:rPr kumimoji="0" lang="en-US" sz="1400" b="0" i="0" u="none" strike="noStrike" kern="1200" cap="none" spc="0" normalizeH="0" baseline="0" noProof="0" smtClean="0">
                <a:ln>
                  <a:noFill/>
                </a:ln>
                <a:solidFill>
                  <a:schemeClr val="tx1"/>
                </a:solidFill>
                <a:effectLst/>
                <a:uLnTx/>
                <a:uFillTx/>
                <a:latin typeface="+mn-lt"/>
                <a:ea typeface="+mn-ea"/>
                <a:cs typeface="+mn-cs"/>
              </a:rPr>
              <a:t>Poor tax administration</a:t>
            </a:r>
          </a:p>
          <a:p>
            <a:pPr marL="742950" marR="0" lvl="2" indent="-341313" algn="l" defTabSz="914400" rtl="0" eaLnBrk="1" fontAlgn="auto" latinLnBrk="0" hangingPunct="1">
              <a:lnSpc>
                <a:spcPct val="100000"/>
              </a:lnSpc>
              <a:spcBef>
                <a:spcPts val="350"/>
              </a:spcBef>
              <a:spcAft>
                <a:spcPct val="0"/>
              </a:spcAft>
              <a:buClr>
                <a:schemeClr val="accent2"/>
              </a:buClr>
              <a:buSzPct val="100000"/>
              <a:buFont typeface="Wingdings 2"/>
              <a:buChar char=""/>
              <a:tabLst/>
              <a:defRPr/>
            </a:pPr>
            <a:r>
              <a:rPr kumimoji="0" lang="en-US" sz="1400" b="0" i="0" u="none" strike="noStrike" kern="1200" cap="none" spc="0" normalizeH="0" baseline="0" noProof="0" smtClean="0">
                <a:ln>
                  <a:noFill/>
                </a:ln>
                <a:solidFill>
                  <a:schemeClr val="tx1"/>
                </a:solidFill>
                <a:effectLst/>
                <a:uLnTx/>
                <a:uFillTx/>
                <a:latin typeface="+mn-lt"/>
                <a:ea typeface="+mn-ea"/>
                <a:cs typeface="+mn-cs"/>
              </a:rPr>
              <a:t>Plethora of tax exemptions</a:t>
            </a:r>
          </a:p>
          <a:p>
            <a:pPr marL="742950" marR="0" lvl="2" indent="-341313" algn="l" defTabSz="914400" rtl="0" eaLnBrk="1" fontAlgn="auto" latinLnBrk="0" hangingPunct="1">
              <a:lnSpc>
                <a:spcPct val="100000"/>
              </a:lnSpc>
              <a:spcBef>
                <a:spcPts val="350"/>
              </a:spcBef>
              <a:spcAft>
                <a:spcPct val="0"/>
              </a:spcAft>
              <a:buClr>
                <a:schemeClr val="accent2"/>
              </a:buClr>
              <a:buSzPct val="100000"/>
              <a:buFont typeface="Wingdings 2"/>
              <a:buChar char=""/>
              <a:tabLst/>
              <a:defRPr/>
            </a:pPr>
            <a:r>
              <a:rPr kumimoji="0" lang="en-US" sz="1400" b="0" i="0" u="none" strike="noStrike" kern="1200" cap="none" spc="0" normalizeH="0" baseline="0" noProof="0" smtClean="0">
                <a:ln>
                  <a:noFill/>
                </a:ln>
                <a:solidFill>
                  <a:schemeClr val="tx1"/>
                </a:solidFill>
                <a:effectLst/>
                <a:uLnTx/>
                <a:uFillTx/>
                <a:latin typeface="+mn-lt"/>
                <a:ea typeface="+mn-ea"/>
                <a:cs typeface="+mn-cs"/>
              </a:rPr>
              <a:t>Many discretionary measures being prevalent </a:t>
            </a:r>
          </a:p>
        </p:txBody>
      </p:sp>
      <p:graphicFrame>
        <p:nvGraphicFramePr>
          <p:cNvPr id="5" name="Object 7"/>
          <p:cNvGraphicFramePr>
            <a:graphicFrameLocks noChangeAspect="1"/>
          </p:cNvGraphicFramePr>
          <p:nvPr/>
        </p:nvGraphicFramePr>
        <p:xfrm>
          <a:off x="445612" y="1447800"/>
          <a:ext cx="5355114" cy="4648200"/>
        </p:xfrm>
        <a:graphic>
          <a:graphicData uri="http://schemas.openxmlformats.org/presentationml/2006/ole">
            <p:oleObj spid="_x0000_s1026" name="Chart" r:id="rId3" imgW="6221160" imgH="3453840" progId="Excel.Sheet.8">
              <p:embed/>
            </p:oleObj>
          </a:graphicData>
        </a:graphic>
      </p:graphicFrame>
      <p:sp>
        <p:nvSpPr>
          <p:cNvPr id="7" name="Text Box 1034"/>
          <p:cNvSpPr txBox="1">
            <a:spLocks noGrp="1" noChangeArrowheads="1"/>
          </p:cNvSpPr>
          <p:nvPr>
            <p:ph type="title"/>
          </p:nvPr>
        </p:nvSpPr>
        <p:spPr bwMode="auto">
          <a:xfrm>
            <a:off x="457200" y="274638"/>
            <a:ext cx="8229600" cy="1200329"/>
          </a:xfrm>
          <a:prstGeom prst="rect">
            <a:avLst/>
          </a:prstGeom>
          <a:noFill/>
          <a:ln w="9525">
            <a:noFill/>
            <a:miter lim="800000"/>
            <a:headEnd/>
            <a:tailEnd/>
          </a:ln>
        </p:spPr>
        <p:txBody>
          <a:bodyPr>
            <a:spAutoFit/>
          </a:bodyPr>
          <a:lstStyle/>
          <a:p>
            <a:r>
              <a:rPr lang="en-US" sz="3600" dirty="0" smtClean="0"/>
              <a:t>Revenue to GDP Declining  while Per Capita Income is Increasing</a:t>
            </a:r>
            <a:endParaRPr lang="en-US" sz="3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en-US" dirty="0" smtClean="0"/>
              <a:t>It has been estimated that only 8% of the 8 million </a:t>
            </a:r>
            <a:r>
              <a:rPr lang="en-US" dirty="0" err="1" smtClean="0"/>
              <a:t>labour</a:t>
            </a:r>
            <a:r>
              <a:rPr lang="en-US" dirty="0" smtClean="0"/>
              <a:t> force pay taxes</a:t>
            </a:r>
          </a:p>
          <a:p>
            <a:r>
              <a:rPr lang="en-US" dirty="0" smtClean="0"/>
              <a:t>Public servants (including parliamentarians) that account for 1.2 million of the </a:t>
            </a:r>
            <a:r>
              <a:rPr lang="en-US" dirty="0" err="1" smtClean="0"/>
              <a:t>labour</a:t>
            </a:r>
            <a:r>
              <a:rPr lang="en-US" dirty="0" smtClean="0"/>
              <a:t> force do not pay taxes – in 1979 public servants were </a:t>
            </a:r>
            <a:r>
              <a:rPr lang="en-US" dirty="0" err="1" smtClean="0"/>
              <a:t>excempted</a:t>
            </a:r>
            <a:r>
              <a:rPr lang="en-US" dirty="0" smtClean="0"/>
              <a:t> </a:t>
            </a:r>
            <a:r>
              <a:rPr lang="en-US" dirty="0" smtClean="0"/>
              <a:t>from paying taxes as the government could not afford a salary increase to public servants in line with the private sector</a:t>
            </a:r>
          </a:p>
          <a:p>
            <a:r>
              <a:rPr lang="en-US" dirty="0" smtClean="0"/>
              <a:t>Only the additional incomes of the public servants were liable to taxation, but that too often not paid</a:t>
            </a:r>
          </a:p>
          <a:p>
            <a:r>
              <a:rPr lang="en-US" dirty="0" smtClean="0"/>
              <a:t>Public servants are a solid voting bloc – in 2002 when attempts were made to trim down the public sector via strict hiring and VRS it was vehemently opposed and was reflected in their voting pattern at the 2004 Elections</a:t>
            </a:r>
          </a:p>
          <a:p>
            <a:r>
              <a:rPr lang="en-US" dirty="0" smtClean="0"/>
              <a:t>This seems to be influencing the government when it comes to imposing taxes on public servants</a:t>
            </a:r>
          </a:p>
          <a:p>
            <a:r>
              <a:rPr lang="en-US" dirty="0" smtClean="0"/>
              <a:t>Many private sector professionals (doctors, lawyers, accountants, etc.) evade paying taxes --- disincentive to fully declare income due to the fear of being harassed by the authorities and the low value placed on getting caught </a:t>
            </a:r>
          </a:p>
          <a:p>
            <a:r>
              <a:rPr lang="en-US" dirty="0" smtClean="0"/>
              <a:t>Successive governments implementing Tax Amnesties have also led to tax avoidance </a:t>
            </a:r>
          </a:p>
          <a:p>
            <a:endParaRPr lang="en-US" dirty="0"/>
          </a:p>
        </p:txBody>
      </p:sp>
      <p:sp>
        <p:nvSpPr>
          <p:cNvPr id="2" name="Title 1"/>
          <p:cNvSpPr>
            <a:spLocks noGrp="1"/>
          </p:cNvSpPr>
          <p:nvPr>
            <p:ph type="title"/>
          </p:nvPr>
        </p:nvSpPr>
        <p:spPr/>
        <p:txBody>
          <a:bodyPr>
            <a:normAutofit fontScale="90000"/>
          </a:bodyPr>
          <a:lstStyle/>
          <a:p>
            <a:r>
              <a:rPr lang="en-US" dirty="0" smtClean="0"/>
              <a:t>Poor Performance of Direct Taxation: Personal Income Tax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Income Tax amounts to 15-20 % of tax revenue or 3% of GDP. Out of this corporate income tax amounts to 1.5% of GDP and personal income tax amounts to 1 % of GDP</a:t>
            </a:r>
          </a:p>
          <a:p>
            <a:r>
              <a:rPr lang="en-US" dirty="0" smtClean="0"/>
              <a:t>Many cooperates too evade taxation</a:t>
            </a:r>
          </a:p>
          <a:p>
            <a:r>
              <a:rPr lang="en-US" dirty="0" smtClean="0"/>
              <a:t>Out of the 18,000 companies registered with the Company </a:t>
            </a:r>
            <a:r>
              <a:rPr lang="en-US" dirty="0" smtClean="0"/>
              <a:t>Registrar, </a:t>
            </a:r>
            <a:r>
              <a:rPr lang="en-US" dirty="0" smtClean="0"/>
              <a:t>only 235 are listed in the share market – due to tax officials harassment if information is divulged. Thus corporate disclosure is weak</a:t>
            </a:r>
          </a:p>
          <a:p>
            <a:r>
              <a:rPr lang="en-US" dirty="0" smtClean="0"/>
              <a:t>When a particular sector shows high profit during a </a:t>
            </a:r>
            <a:r>
              <a:rPr lang="en-US" dirty="0" smtClean="0"/>
              <a:t>year, </a:t>
            </a:r>
            <a:r>
              <a:rPr lang="en-US" dirty="0" smtClean="0"/>
              <a:t>they become vulnerable to taxation; e.g., mobile phone companies and banks</a:t>
            </a:r>
          </a:p>
          <a:p>
            <a:r>
              <a:rPr lang="en-US" dirty="0" smtClean="0"/>
              <a:t>Banks overall taxation amounts to </a:t>
            </a:r>
            <a:r>
              <a:rPr lang="en-US" dirty="0" smtClean="0"/>
              <a:t>60% </a:t>
            </a:r>
            <a:r>
              <a:rPr lang="en-US" dirty="0" smtClean="0"/>
              <a:t>of their profit (inclusive of a VAT !)</a:t>
            </a:r>
          </a:p>
          <a:p>
            <a:r>
              <a:rPr lang="en-US" dirty="0" smtClean="0"/>
              <a:t>Such aggressive taxation has further discouraged disclosure by companies   </a:t>
            </a:r>
            <a:endParaRPr lang="en-US" dirty="0"/>
          </a:p>
        </p:txBody>
      </p:sp>
      <p:sp>
        <p:nvSpPr>
          <p:cNvPr id="2" name="Title 1"/>
          <p:cNvSpPr>
            <a:spLocks noGrp="1"/>
          </p:cNvSpPr>
          <p:nvPr>
            <p:ph type="title"/>
          </p:nvPr>
        </p:nvSpPr>
        <p:spPr/>
        <p:txBody>
          <a:bodyPr>
            <a:normAutofit fontScale="90000"/>
          </a:bodyPr>
          <a:lstStyle/>
          <a:p>
            <a:r>
              <a:rPr lang="en-US" dirty="0" smtClean="0"/>
              <a:t>Poor Performance of Direct Taxation: Corporate Tax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326</TotalTime>
  <Words>2444</Words>
  <Application>Microsoft Office PowerPoint</Application>
  <PresentationFormat>On-screen Show (4:3)</PresentationFormat>
  <Paragraphs>127</Paragraphs>
  <Slides>21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Concourse</vt:lpstr>
      <vt:lpstr>Chart</vt:lpstr>
      <vt:lpstr>Political Economy of Taxation in Sri Lanka</vt:lpstr>
      <vt:lpstr>Presentation Format</vt:lpstr>
      <vt:lpstr>Background</vt:lpstr>
      <vt:lpstr>Background: Post-1977</vt:lpstr>
      <vt:lpstr>Taxation Milestones during 1980s to 2000s</vt:lpstr>
      <vt:lpstr>Key Characteristics of the Current Tax System</vt:lpstr>
      <vt:lpstr>Revenue to GDP Declining  while Per Capita Income is Increasing</vt:lpstr>
      <vt:lpstr>Poor Performance of Direct Taxation: Personal Income Tax </vt:lpstr>
      <vt:lpstr>Poor Performance of Direct Taxation: Corporate Tax </vt:lpstr>
      <vt:lpstr>Incentives and Tax Erosion</vt:lpstr>
      <vt:lpstr>Political Economy of the Incentive Regime</vt:lpstr>
      <vt:lpstr>Indirect Taxation:Custom Duty</vt:lpstr>
      <vt:lpstr>Indirect Taxation: Custom Duty</vt:lpstr>
      <vt:lpstr>Indirect Taxes: VAT</vt:lpstr>
      <vt:lpstr>Other Issues on VAT</vt:lpstr>
      <vt:lpstr>Decentralized Taxes: Poor Show</vt:lpstr>
      <vt:lpstr>Problems due to Decentralization of Taxes</vt:lpstr>
      <vt:lpstr>Political Economy of Tax Administration</vt:lpstr>
      <vt:lpstr>Other Problems of Tax Administration</vt:lpstr>
      <vt:lpstr>Presidential Taxation Commission</vt:lpstr>
      <vt:lpstr>Slide 21</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Economy of Taxation in Sri Lanka</dc:title>
  <dc:creator>ewis</dc:creator>
  <cp:lastModifiedBy>kelegama</cp:lastModifiedBy>
  <cp:revision>59</cp:revision>
  <dcterms:created xsi:type="dcterms:W3CDTF">2010-08-05T03:36:15Z</dcterms:created>
  <dcterms:modified xsi:type="dcterms:W3CDTF">2010-08-06T03:58:38Z</dcterms:modified>
</cp:coreProperties>
</file>