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69" r:id="rId3"/>
    <p:sldId id="268" r:id="rId4"/>
    <p:sldId id="257" r:id="rId5"/>
    <p:sldId id="270" r:id="rId6"/>
    <p:sldId id="258" r:id="rId7"/>
    <p:sldId id="259" r:id="rId8"/>
    <p:sldId id="260" r:id="rId9"/>
    <p:sldId id="261" r:id="rId10"/>
    <p:sldId id="262" r:id="rId11"/>
    <p:sldId id="266" r:id="rId12"/>
    <p:sldId id="263" r:id="rId13"/>
    <p:sldId id="264" r:id="rId14"/>
    <p:sldId id="265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2047B-0EF8-4E1B-8BE3-2E916168D0A2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0F18A-8838-4001-A754-76810B6EE6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40A0E-4535-438B-8A2F-9B43F6DB74C8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E11DD-005E-4410-B16D-A97150AD7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295400"/>
            <a:ext cx="8534400" cy="1676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Fiscal Federalism and Decentralization:</a:t>
            </a:r>
            <a:br>
              <a:rPr lang="en-US" dirty="0" smtClean="0"/>
            </a:br>
            <a:r>
              <a:rPr lang="en-US" dirty="0" smtClean="0"/>
              <a:t>Case of Pakistan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05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</a:rPr>
              <a:t>By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Dr. Aisha </a:t>
            </a:r>
            <a:r>
              <a:rPr lang="en-US" dirty="0" err="1" smtClean="0">
                <a:solidFill>
                  <a:schemeClr val="tx1"/>
                </a:solidFill>
              </a:rPr>
              <a:t>Ghaus</a:t>
            </a:r>
            <a:r>
              <a:rPr lang="en-US" dirty="0" smtClean="0">
                <a:solidFill>
                  <a:schemeClr val="tx1"/>
                </a:solidFill>
              </a:rPr>
              <a:t> Pasha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</a:rPr>
              <a:t>Director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</a:rPr>
              <a:t>Institute of Public Policy</a:t>
            </a:r>
          </a:p>
          <a:p>
            <a:pPr>
              <a:lnSpc>
                <a:spcPct val="110000"/>
              </a:lnSpc>
            </a:pPr>
            <a:r>
              <a:rPr lang="en-US" dirty="0" err="1" smtClean="0">
                <a:solidFill>
                  <a:schemeClr val="tx1"/>
                </a:solidFill>
              </a:rPr>
              <a:t>Beaconhouse</a:t>
            </a:r>
            <a:r>
              <a:rPr lang="en-US" dirty="0" smtClean="0">
                <a:solidFill>
                  <a:schemeClr val="tx1"/>
                </a:solidFill>
              </a:rPr>
              <a:t> National University, Lahore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762000"/>
          <a:ext cx="8610600" cy="487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0"/>
                <a:gridCol w="1524000"/>
                <a:gridCol w="1447800"/>
                <a:gridCol w="1417320"/>
                <a:gridCol w="1783080"/>
              </a:tblGrid>
              <a:tr h="1222625">
                <a:tc gridSpan="5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Share of Provinces in Total Federal </a:t>
                      </a:r>
                      <a:r>
                        <a:rPr lang="en-US" sz="3200" dirty="0" smtClean="0"/>
                        <a:t>Transfers</a:t>
                      </a:r>
                    </a:p>
                    <a:p>
                      <a:pPr algn="r"/>
                      <a:r>
                        <a:rPr lang="en-US" dirty="0" smtClean="0"/>
                        <a:t>%</a:t>
                      </a:r>
                    </a:p>
                    <a:p>
                      <a:pPr algn="ctr"/>
                      <a:r>
                        <a:rPr lang="en-US" dirty="0" smtClean="0"/>
                        <a:t>                                                   (first year after Award)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1696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NFC</a:t>
                      </a:r>
                    </a:p>
                    <a:p>
                      <a:pPr algn="ctr"/>
                      <a:r>
                        <a:rPr lang="en-US" dirty="0" smtClean="0"/>
                        <a:t>1990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NFC</a:t>
                      </a:r>
                    </a:p>
                    <a:p>
                      <a:pPr algn="ctr"/>
                      <a:r>
                        <a:rPr lang="en-US" dirty="0" smtClean="0"/>
                        <a:t>1996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Presidential Order, 2006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NFC</a:t>
                      </a:r>
                    </a:p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</a:tr>
              <a:tr h="531260">
                <a:tc>
                  <a:txBody>
                    <a:bodyPr/>
                    <a:lstStyle/>
                    <a:p>
                      <a:r>
                        <a:rPr lang="en-US" dirty="0" smtClean="0"/>
                        <a:t>Punjab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42.9</a:t>
                      </a:r>
                      <a:endParaRPr lang="en-US" dirty="0"/>
                    </a:p>
                  </a:txBody>
                  <a:tcPr/>
                </a:tc>
              </a:tr>
              <a:tr h="5312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Sindh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27.9</a:t>
                      </a:r>
                      <a:endParaRPr lang="en-US" dirty="0"/>
                    </a:p>
                  </a:txBody>
                  <a:tcPr/>
                </a:tc>
              </a:tr>
              <a:tr h="607886">
                <a:tc>
                  <a:txBody>
                    <a:bodyPr/>
                    <a:lstStyle/>
                    <a:p>
                      <a:r>
                        <a:rPr lang="en-US" dirty="0" smtClean="0"/>
                        <a:t>Khyber-</a:t>
                      </a:r>
                      <a:r>
                        <a:rPr lang="en-US" dirty="0" err="1" smtClean="0"/>
                        <a:t>Pakhtunkhaw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18.5</a:t>
                      </a:r>
                      <a:endParaRPr lang="en-US" dirty="0"/>
                    </a:p>
                  </a:txBody>
                  <a:tcPr/>
                </a:tc>
              </a:tr>
              <a:tr h="5312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Balochistan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10.7</a:t>
                      </a:r>
                      <a:endParaRPr lang="en-US" dirty="0"/>
                    </a:p>
                  </a:txBody>
                  <a:tcPr/>
                </a:tc>
              </a:tr>
              <a:tr h="53126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100.0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838201"/>
          <a:ext cx="7772400" cy="55738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7600"/>
                <a:gridCol w="2286000"/>
                <a:gridCol w="1828800"/>
              </a:tblGrid>
              <a:tr h="1329856"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Criteria of Distribution of Divisible Pool among Provinces</a:t>
                      </a:r>
                    </a:p>
                    <a:p>
                      <a:pPr algn="r"/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67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Prior to the NFC, 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Post NFC, 2009</a:t>
                      </a:r>
                      <a:endParaRPr lang="en-US" dirty="0"/>
                    </a:p>
                  </a:txBody>
                  <a:tcPr/>
                </a:tc>
              </a:tr>
              <a:tr h="635376">
                <a:tc>
                  <a:txBody>
                    <a:bodyPr/>
                    <a:lstStyle/>
                    <a:p>
                      <a:r>
                        <a:rPr lang="en-US" dirty="0" smtClean="0"/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82.0</a:t>
                      </a:r>
                      <a:endParaRPr lang="en-US" dirty="0"/>
                    </a:p>
                  </a:txBody>
                  <a:tcPr/>
                </a:tc>
              </a:tr>
              <a:tr h="664928">
                <a:tc>
                  <a:txBody>
                    <a:bodyPr/>
                    <a:lstStyle/>
                    <a:p>
                      <a:r>
                        <a:rPr lang="en-US" dirty="0" smtClean="0"/>
                        <a:t>Poverty and Backwardness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10.3</a:t>
                      </a:r>
                      <a:endParaRPr lang="en-US" dirty="0"/>
                    </a:p>
                  </a:txBody>
                  <a:tcPr/>
                </a:tc>
              </a:tr>
              <a:tr h="795241">
                <a:tc>
                  <a:txBody>
                    <a:bodyPr/>
                    <a:lstStyle/>
                    <a:p>
                      <a:r>
                        <a:rPr lang="en-US" dirty="0" smtClean="0"/>
                        <a:t>Revenue Collection and Generation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5.0</a:t>
                      </a:r>
                      <a:endParaRPr lang="en-US" dirty="0"/>
                    </a:p>
                  </a:txBody>
                  <a:tcPr/>
                </a:tc>
              </a:tr>
              <a:tr h="795241">
                <a:tc>
                  <a:txBody>
                    <a:bodyPr/>
                    <a:lstStyle/>
                    <a:p>
                      <a:r>
                        <a:rPr lang="en-US" dirty="0" smtClean="0"/>
                        <a:t>Inverse Population Density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</a:t>
                      </a:r>
                      <a:endParaRPr lang="en-US" dirty="0"/>
                    </a:p>
                  </a:txBody>
                  <a:tcPr/>
                </a:tc>
              </a:tr>
              <a:tr h="79524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Implications of the NFC Award, 2009</a:t>
            </a:r>
            <a:br>
              <a:rPr lang="en-US" sz="3200" dirty="0" smtClean="0"/>
            </a:br>
            <a:r>
              <a:rPr lang="en-US" sz="3200" dirty="0" smtClean="0"/>
              <a:t>in 2010-11 Budget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Federal Government has to transfer more revenues to the provinces which leaves net revenue receipts at last year’s level</a:t>
            </a:r>
          </a:p>
          <a:p>
            <a:r>
              <a:rPr lang="en-US" dirty="0" smtClean="0"/>
              <a:t>To curtail the deficit, federal current and development expenditure have also been restricted to last year’s level</a:t>
            </a:r>
          </a:p>
          <a:p>
            <a:r>
              <a:rPr lang="en-US" dirty="0" smtClean="0"/>
              <a:t>Federal fiscal deficit </a:t>
            </a:r>
            <a:r>
              <a:rPr lang="en-US" dirty="0" smtClean="0"/>
              <a:t>target of </a:t>
            </a:r>
            <a:r>
              <a:rPr lang="en-US" dirty="0" smtClean="0"/>
              <a:t>5% of GDP</a:t>
            </a:r>
          </a:p>
          <a:p>
            <a:r>
              <a:rPr lang="en-US" dirty="0" smtClean="0"/>
              <a:t>Rapid expansion in combined provincial budgets in 2010-11 </a:t>
            </a:r>
            <a:r>
              <a:rPr lang="en-US" dirty="0" smtClean="0"/>
              <a:t>with </a:t>
            </a:r>
            <a:r>
              <a:rPr lang="en-US" dirty="0" smtClean="0"/>
              <a:t>increase of 20% in current expenditure and 50% in development expenditure</a:t>
            </a:r>
          </a:p>
          <a:p>
            <a:r>
              <a:rPr lang="en-US" dirty="0" smtClean="0"/>
              <a:t>Provincial development activity now 53% of national public sector development program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Consolidated deficit could rise to 5-6% of GDP as compared to target of 4% of GDP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Medium term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smtClean="0"/>
              <a:t>For </a:t>
            </a:r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medium term consequences to be favorable, following conditions need to be </a:t>
            </a:r>
            <a:r>
              <a:rPr lang="en-US" dirty="0" smtClean="0"/>
              <a:t>fulfilled:</a:t>
            </a:r>
            <a:endParaRPr lang="en-US" dirty="0" smtClean="0"/>
          </a:p>
          <a:p>
            <a:pPr algn="just"/>
            <a:r>
              <a:rPr lang="en-US" dirty="0" smtClean="0"/>
              <a:t>Provincial governments do not slacken own fiscal effort</a:t>
            </a:r>
          </a:p>
          <a:p>
            <a:pPr algn="just"/>
            <a:r>
              <a:rPr lang="en-US" dirty="0" smtClean="0"/>
              <a:t>Provincial governments avoid profligacy in expenditure</a:t>
            </a:r>
          </a:p>
          <a:p>
            <a:pPr algn="just"/>
            <a:r>
              <a:rPr lang="en-US" dirty="0" smtClean="0"/>
              <a:t>Proper planning and management of spending to maximize impact </a:t>
            </a:r>
            <a:r>
              <a:rPr lang="en-US" dirty="0" smtClean="0"/>
              <a:t>on </a:t>
            </a:r>
            <a:r>
              <a:rPr lang="en-US" dirty="0" smtClean="0"/>
              <a:t>the level and quality of service provision</a:t>
            </a:r>
          </a:p>
          <a:p>
            <a:pPr algn="just"/>
            <a:r>
              <a:rPr lang="en-US" dirty="0" smtClean="0"/>
              <a:t>Prioritize spending on backward regions and social services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Implications </a:t>
            </a:r>
            <a:r>
              <a:rPr lang="en-US" dirty="0" smtClean="0"/>
              <a:t>for </a:t>
            </a:r>
            <a:r>
              <a:rPr lang="en-US" dirty="0" smtClean="0"/>
              <a:t>the Federal </a:t>
            </a:r>
            <a:r>
              <a:rPr lang="en-US" dirty="0" smtClean="0"/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Sharper Prioritization of Federal PSDP</a:t>
            </a:r>
          </a:p>
          <a:p>
            <a:r>
              <a:rPr lang="en-US" dirty="0" smtClean="0"/>
              <a:t>Transfer of Vertical Programs in transferred </a:t>
            </a:r>
            <a:r>
              <a:rPr lang="en-US" dirty="0" smtClean="0"/>
              <a:t>Concurrent </a:t>
            </a:r>
            <a:r>
              <a:rPr lang="en-US" dirty="0" smtClean="0"/>
              <a:t>L</a:t>
            </a:r>
            <a:r>
              <a:rPr lang="en-US" dirty="0" smtClean="0"/>
              <a:t>ist </a:t>
            </a:r>
            <a:r>
              <a:rPr lang="en-US" dirty="0" smtClean="0"/>
              <a:t>Functions to Provinces </a:t>
            </a:r>
          </a:p>
          <a:p>
            <a:r>
              <a:rPr lang="en-US" dirty="0" smtClean="0"/>
              <a:t>Enhance Tax-to-GDP ratio (e.g. by comprehensive VAT )</a:t>
            </a:r>
          </a:p>
          <a:p>
            <a:r>
              <a:rPr lang="en-US" dirty="0" smtClean="0"/>
              <a:t>Effective functioning of NFC secretariat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The 7</a:t>
            </a:r>
            <a:r>
              <a:rPr lang="en-US" baseline="30000" dirty="0" smtClean="0"/>
              <a:t>th</a:t>
            </a:r>
            <a:r>
              <a:rPr lang="en-US" dirty="0" smtClean="0"/>
              <a:t> NFC Award of 2009 will usher in a new era of fiscal federalism in Pakistan and improve prospects of higher investment on the </a:t>
            </a:r>
            <a:r>
              <a:rPr lang="en-US" dirty="0" smtClean="0"/>
              <a:t>people, </a:t>
            </a:r>
            <a:r>
              <a:rPr lang="en-US" dirty="0" smtClean="0"/>
              <a:t>but could contribute to increasing the underlying fiscal deficit and thereby exacerbate  macroeconomic imbalances.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799" y="228600"/>
          <a:ext cx="8382000" cy="609661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250445"/>
                <a:gridCol w="1848592"/>
                <a:gridCol w="1617518"/>
                <a:gridCol w="1665445"/>
              </a:tblGrid>
              <a:tr h="601401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800" b="1" u="none" dirty="0" smtClean="0"/>
                        <a:t>ALLOCATION </a:t>
                      </a:r>
                      <a:r>
                        <a:rPr lang="en-US" sz="1800" b="1" u="none" dirty="0"/>
                        <a:t>OF FUNCTIONS AMONG DIFFERENT LEVELS OF </a:t>
                      </a:r>
                      <a:r>
                        <a:rPr lang="en-US" sz="1800" b="1" u="none" dirty="0" smtClean="0"/>
                        <a:t>GOVERNMENT</a:t>
                      </a: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800" b="0" i="1" u="none" dirty="0" smtClean="0"/>
                        <a:t>Contd.</a:t>
                      </a:r>
                      <a:endParaRPr lang="en-US" sz="1800" b="0" i="1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46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endParaRPr lang="en-US" sz="1400" b="1" dirty="0"/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 dirty="0"/>
                        <a:t>Service*</a:t>
                      </a:r>
                      <a:endParaRPr lang="en-US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 dirty="0"/>
                        <a:t>According to 1973 Constitution and 1979 LGO</a:t>
                      </a:r>
                      <a:endParaRPr lang="en-US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/>
                        <a:t>After 2001 Devolution Plan</a:t>
                      </a:r>
                      <a:endParaRPr lang="en-US" sz="14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 dirty="0"/>
                        <a:t>After 18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Amendment 2010</a:t>
                      </a:r>
                      <a:endParaRPr lang="en-US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Defense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68350" algn="l"/>
                          <a:tab pos="845820" algn="ctr"/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International Trade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  <a:tab pos="845820" algn="ctr"/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External affairs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71525" algn="l"/>
                          <a:tab pos="845820" algn="ctr"/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Census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Nationality, Citizenship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Posts and Telegrams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7220" algn="ctr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31495" algn="ctr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Telecommunications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7220" algn="ctr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Railways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4350" algn="l"/>
                          <a:tab pos="617220" algn="ctr"/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National Highways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14375" algn="l"/>
                          <a:tab pos="1137285" algn="ctr"/>
                          <a:tab pos="3390900" algn="l"/>
                        </a:tabLst>
                      </a:pPr>
                      <a:r>
                        <a:rPr lang="en-US" sz="1400" dirty="0"/>
                        <a:t>Major Ports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Stock Exchanges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Nuclear Energy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Oil &amp; Gas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145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Population Planning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457200"/>
          <a:ext cx="8305801" cy="59435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220896"/>
                <a:gridCol w="1831787"/>
                <a:gridCol w="1602813"/>
                <a:gridCol w="1650305"/>
              </a:tblGrid>
              <a:tr h="648393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800" b="1" u="none" dirty="0" smtClean="0"/>
                        <a:t>ALLOCATION </a:t>
                      </a:r>
                      <a:r>
                        <a:rPr lang="en-US" sz="1800" b="1" u="none" dirty="0"/>
                        <a:t>OF FUNCTIONS AMONG DIFFERENT LEVELS OF </a:t>
                      </a:r>
                      <a:r>
                        <a:rPr lang="en-US" sz="1800" b="1" u="none" dirty="0" smtClean="0"/>
                        <a:t>GOVERNMENT</a:t>
                      </a: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800" b="0" i="1" u="none" dirty="0" smtClean="0"/>
                        <a:t>Contd.</a:t>
                      </a:r>
                      <a:endParaRPr lang="en-US" sz="1800" b="0" i="1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4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endParaRPr lang="en-US" sz="1400" b="1" dirty="0"/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 dirty="0"/>
                        <a:t>Service*</a:t>
                      </a:r>
                      <a:endParaRPr lang="en-US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 dirty="0"/>
                        <a:t>According to 1973 Constitution and 1979 LGO</a:t>
                      </a:r>
                      <a:endParaRPr lang="en-US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/>
                        <a:t>After 2001 Devolution Plan</a:t>
                      </a:r>
                      <a:endParaRPr lang="en-US" sz="14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 dirty="0"/>
                        <a:t>After 18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Amendment 2010</a:t>
                      </a:r>
                      <a:endParaRPr lang="en-US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Electricity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Curriculum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Centers of Excellence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57225" algn="l"/>
                          <a:tab pos="730250" algn="l"/>
                          <a:tab pos="845820" algn="ctr"/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Tourism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Social Welfare &amp; </a:t>
                      </a:r>
                      <a:r>
                        <a:rPr lang="en-US" sz="1400" dirty="0" err="1"/>
                        <a:t>Zakat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Vocational Training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Labor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F/P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Law &amp; Order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Justice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Sub-National Highways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Irrigation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782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Distribution of Inputs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381000"/>
          <a:ext cx="8458200" cy="594359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279995"/>
                <a:gridCol w="1865397"/>
                <a:gridCol w="1632222"/>
                <a:gridCol w="1680586"/>
              </a:tblGrid>
              <a:tr h="79189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800" b="1" u="none" dirty="0" smtClean="0"/>
                        <a:t>ALLOCATION </a:t>
                      </a:r>
                      <a:r>
                        <a:rPr lang="en-US" sz="1800" b="1" u="none" dirty="0"/>
                        <a:t>OF FUNCTIONS AMONG DIFFERENT LEVELS OF GOVERNMENT</a:t>
                      </a:r>
                      <a:endParaRPr lang="en-US" sz="1800" b="1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9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endParaRPr lang="en-US" sz="1400" b="1" dirty="0"/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 dirty="0"/>
                        <a:t>Service*</a:t>
                      </a:r>
                      <a:endParaRPr lang="en-US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 dirty="0"/>
                        <a:t>According to 1973 Constitution and 1979 LGO</a:t>
                      </a:r>
                      <a:endParaRPr lang="en-US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/>
                        <a:t>After 2001 Devolution Plan</a:t>
                      </a:r>
                      <a:endParaRPr lang="en-US" sz="14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b="1" dirty="0"/>
                        <a:t>After 18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Amendment 2010</a:t>
                      </a:r>
                      <a:endParaRPr lang="en-US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Agricultural Extensions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P/L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P/L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Higher Education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P/L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P/L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School Education (Secondary)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School Education (Primary)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Preventive Health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Curative Health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P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Farm-to-Market Roads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Water Supply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Sanitation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Drainage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Solid Waste Management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Fire Fighting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/>
                        <a:t>L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  <a:tr h="332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Parks &amp; Playgrounds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390900" algn="l"/>
                        </a:tabLst>
                      </a:pPr>
                      <a:r>
                        <a:rPr lang="en-US" sz="1400" dirty="0"/>
                        <a:t>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086" marR="25086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762000"/>
          <a:ext cx="8458199" cy="41293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24942"/>
                <a:gridCol w="1530531"/>
                <a:gridCol w="1750763"/>
                <a:gridCol w="1551963"/>
              </a:tblGrid>
              <a:tr h="137160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Vertical Imbalance among Governments in </a:t>
                      </a:r>
                      <a:r>
                        <a:rPr lang="en-US" sz="2800" dirty="0" smtClean="0"/>
                        <a:t>Pakistan</a:t>
                      </a:r>
                    </a:p>
                    <a:p>
                      <a:pPr algn="ctr"/>
                      <a:r>
                        <a:rPr lang="en-US" sz="1800" dirty="0" smtClean="0"/>
                        <a:t>                                                                            </a:t>
                      </a:r>
                    </a:p>
                    <a:p>
                      <a:pPr algn="ctr"/>
                      <a:r>
                        <a:rPr lang="en-US" sz="1800" dirty="0" smtClean="0"/>
                        <a:t>                                                                   2009-10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192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Revenue Share</a:t>
                      </a:r>
                    </a:p>
                    <a:p>
                      <a:pPr algn="ctr"/>
                      <a:r>
                        <a:rPr lang="en-US" dirty="0" smtClean="0"/>
                        <a:t>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Expenditure </a:t>
                      </a:r>
                      <a:r>
                        <a:rPr lang="en-US" dirty="0" smtClean="0"/>
                        <a:t>Share </a:t>
                      </a:r>
                    </a:p>
                    <a:p>
                      <a:pPr algn="ctr"/>
                      <a:r>
                        <a:rPr lang="en-US" dirty="0" smtClean="0"/>
                        <a:t>(%)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Surplus (+) /Deficit(-)</a:t>
                      </a:r>
                      <a:endParaRPr lang="en-US" dirty="0"/>
                    </a:p>
                  </a:txBody>
                  <a:tcPr/>
                </a:tc>
              </a:tr>
              <a:tr h="919264">
                <a:tc>
                  <a:txBody>
                    <a:bodyPr/>
                    <a:lstStyle/>
                    <a:p>
                      <a:r>
                        <a:rPr lang="en-US" dirty="0" smtClean="0"/>
                        <a:t>Federal Government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+24</a:t>
                      </a:r>
                      <a:endParaRPr lang="en-US" dirty="0"/>
                    </a:p>
                  </a:txBody>
                  <a:tcPr/>
                </a:tc>
              </a:tr>
              <a:tr h="919264">
                <a:tc>
                  <a:txBody>
                    <a:bodyPr/>
                    <a:lstStyle/>
                    <a:p>
                      <a:r>
                        <a:rPr lang="en-US" dirty="0" smtClean="0"/>
                        <a:t>Provincial + Local Governments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609600"/>
          <a:ext cx="8077200" cy="530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14478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Extent of Fiscal Decentralization </a:t>
                      </a:r>
                    </a:p>
                    <a:p>
                      <a:pPr algn="ctr"/>
                      <a:r>
                        <a:rPr lang="en-US" sz="2800" dirty="0" smtClean="0"/>
                        <a:t>(Share in Public Expenditures)</a:t>
                      </a:r>
                    </a:p>
                    <a:p>
                      <a:pPr algn="r"/>
                      <a:r>
                        <a:rPr lang="en-US" sz="1800" dirty="0" smtClean="0"/>
                        <a:t>(%)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2000-01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2005-06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2010-11*</a:t>
                      </a:r>
                    </a:p>
                    <a:p>
                      <a:pPr algn="ctr"/>
                      <a:r>
                        <a:rPr lang="en-US" dirty="0" smtClean="0"/>
                        <a:t>Post NFC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dirty="0" smtClean="0"/>
                        <a:t>Federal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63.1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Provincial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36.9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Local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100.0</a:t>
                      </a:r>
                      <a:endParaRPr lang="en-US" dirty="0"/>
                    </a:p>
                  </a:txBody>
                  <a:tcPr/>
                </a:tc>
              </a:tr>
              <a:tr h="889000"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*Budgeted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eft Bracket 4"/>
          <p:cNvSpPr/>
          <p:nvPr/>
        </p:nvSpPr>
        <p:spPr>
          <a:xfrm flipH="1">
            <a:off x="8153400" y="3352800"/>
            <a:ext cx="2286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ket 5"/>
          <p:cNvSpPr/>
          <p:nvPr/>
        </p:nvSpPr>
        <p:spPr>
          <a:xfrm flipH="1">
            <a:off x="6705600" y="3352800"/>
            <a:ext cx="2286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History of Intergovernmental Transfers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Since Partition, eight revenue sharing awards</a:t>
            </a:r>
          </a:p>
          <a:p>
            <a:pPr lvl="1" algn="just"/>
            <a:r>
              <a:rPr lang="en-US" dirty="0" err="1" smtClean="0"/>
              <a:t>Raisman</a:t>
            </a:r>
            <a:r>
              <a:rPr lang="en-US" dirty="0" smtClean="0"/>
              <a:t> Award of 1951</a:t>
            </a:r>
          </a:p>
          <a:p>
            <a:pPr lvl="1" algn="just"/>
            <a:r>
              <a:rPr lang="en-US" dirty="0" smtClean="0"/>
              <a:t>National Finance Commission Awards of 1961-62,1964,1970,1974,1990 and 1996</a:t>
            </a:r>
          </a:p>
          <a:p>
            <a:pPr lvl="1" algn="just">
              <a:buNone/>
            </a:pPr>
            <a:endParaRPr lang="en-US" dirty="0" smtClean="0"/>
          </a:p>
          <a:p>
            <a:r>
              <a:rPr lang="en-US" dirty="0" smtClean="0"/>
              <a:t>Transfer Takes Three forms-”Divisible Pool” transfers, Straight Transfers and grants/subventions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914400"/>
          <a:ext cx="8305800" cy="47301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0800"/>
                <a:gridCol w="1371600"/>
                <a:gridCol w="1371600"/>
                <a:gridCol w="1524000"/>
                <a:gridCol w="1447800"/>
              </a:tblGrid>
              <a:tr h="1066800">
                <a:tc gridSpan="5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Share of Different Forms of Transfers</a:t>
                      </a:r>
                    </a:p>
                    <a:p>
                      <a:pPr algn="r"/>
                      <a:r>
                        <a:rPr lang="en-US" sz="1800" dirty="0" smtClean="0"/>
                        <a:t>(% of Total Transfers)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8335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Post</a:t>
                      </a:r>
                    </a:p>
                    <a:p>
                      <a:pPr algn="ctr"/>
                      <a:r>
                        <a:rPr lang="en-US" dirty="0" smtClean="0"/>
                        <a:t>NFC 1990</a:t>
                      </a:r>
                    </a:p>
                    <a:p>
                      <a:pPr algn="ctr"/>
                      <a:r>
                        <a:rPr lang="en-US" dirty="0" smtClean="0"/>
                        <a:t>(1991-92)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Post</a:t>
                      </a:r>
                    </a:p>
                    <a:p>
                      <a:pPr algn="ctr"/>
                      <a:r>
                        <a:rPr lang="en-US" dirty="0" smtClean="0"/>
                        <a:t>NF 1996</a:t>
                      </a:r>
                    </a:p>
                    <a:p>
                      <a:pPr algn="ctr"/>
                      <a:r>
                        <a:rPr lang="en-US" dirty="0" smtClean="0"/>
                        <a:t>(1997-98)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Post</a:t>
                      </a:r>
                    </a:p>
                    <a:p>
                      <a:pPr algn="ctr"/>
                      <a:r>
                        <a:rPr lang="en-US" dirty="0" smtClean="0"/>
                        <a:t>Presidential</a:t>
                      </a:r>
                      <a:r>
                        <a:rPr lang="en-US" baseline="0" dirty="0" smtClean="0"/>
                        <a:t> Order, 2006</a:t>
                      </a:r>
                    </a:p>
                    <a:p>
                      <a:pPr algn="ctr"/>
                      <a:r>
                        <a:rPr lang="en-US" baseline="0" dirty="0" smtClean="0"/>
                        <a:t>(2008-09)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NFC 2009</a:t>
                      </a:r>
                    </a:p>
                    <a:p>
                      <a:pPr algn="ctr"/>
                      <a:r>
                        <a:rPr lang="en-US" dirty="0" smtClean="0"/>
                        <a:t>(2010-11)</a:t>
                      </a:r>
                      <a:endParaRPr lang="en-US" dirty="0"/>
                    </a:p>
                  </a:txBody>
                  <a:tcPr/>
                </a:tc>
              </a:tr>
              <a:tr h="616846">
                <a:tc>
                  <a:txBody>
                    <a:bodyPr/>
                    <a:lstStyle/>
                    <a:p>
                      <a:r>
                        <a:rPr lang="en-US" dirty="0" smtClean="0"/>
                        <a:t>Divisible Pool Transfers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79.6</a:t>
                      </a:r>
                      <a:endParaRPr lang="en-US" dirty="0"/>
                    </a:p>
                  </a:txBody>
                  <a:tcPr/>
                </a:tc>
              </a:tr>
              <a:tr h="602261">
                <a:tc>
                  <a:txBody>
                    <a:bodyPr/>
                    <a:lstStyle/>
                    <a:p>
                      <a:r>
                        <a:rPr lang="en-US" dirty="0" smtClean="0"/>
                        <a:t>Straight Transfers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15.4</a:t>
                      </a:r>
                      <a:endParaRPr lang="en-US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Grants/Subventions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5.0</a:t>
                      </a:r>
                      <a:endParaRPr lang="en-US" dirty="0"/>
                    </a:p>
                  </a:txBody>
                  <a:tcPr/>
                </a:tc>
              </a:tr>
              <a:tr h="56972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609600"/>
          <a:ext cx="8382000" cy="5071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0200"/>
                <a:gridCol w="1371600"/>
                <a:gridCol w="1219200"/>
                <a:gridCol w="1397000"/>
                <a:gridCol w="1397000"/>
                <a:gridCol w="1397000"/>
              </a:tblGrid>
              <a:tr h="1219200">
                <a:tc gridSpan="6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Evolution of Divisible Pool and Sharing</a:t>
                      </a:r>
                    </a:p>
                    <a:p>
                      <a:pPr algn="r"/>
                      <a:r>
                        <a:rPr lang="en-US" dirty="0" smtClean="0"/>
                        <a:t>% Transferred</a:t>
                      </a:r>
                      <a:r>
                        <a:rPr lang="en-US" baseline="0" dirty="0" smtClean="0"/>
                        <a:t>  to Provincial Governments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703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NFC</a:t>
                      </a:r>
                    </a:p>
                    <a:p>
                      <a:pPr algn="ctr"/>
                      <a:r>
                        <a:rPr lang="en-US" dirty="0" smtClean="0"/>
                        <a:t>1974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NFC</a:t>
                      </a:r>
                    </a:p>
                    <a:p>
                      <a:pPr algn="ctr"/>
                      <a:r>
                        <a:rPr lang="en-US" dirty="0" smtClean="0"/>
                        <a:t>1990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NFC</a:t>
                      </a:r>
                    </a:p>
                    <a:p>
                      <a:pPr algn="ctr"/>
                      <a:r>
                        <a:rPr lang="en-US" dirty="0" smtClean="0"/>
                        <a:t>1996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Presidential Order, 2006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NFC</a:t>
                      </a:r>
                    </a:p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</a:tr>
              <a:tr h="770380">
                <a:tc>
                  <a:txBody>
                    <a:bodyPr/>
                    <a:lstStyle/>
                    <a:p>
                      <a:r>
                        <a:rPr lang="en-US" dirty="0" smtClean="0"/>
                        <a:t>Income Tax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41.5-46.25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56-57</a:t>
                      </a:r>
                      <a:endParaRPr lang="en-US" dirty="0"/>
                    </a:p>
                  </a:txBody>
                  <a:tcPr/>
                </a:tc>
              </a:tr>
              <a:tr h="770380">
                <a:tc>
                  <a:txBody>
                    <a:bodyPr/>
                    <a:lstStyle/>
                    <a:p>
                      <a:r>
                        <a:rPr lang="en-US" dirty="0" smtClean="0"/>
                        <a:t>Sales Tax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41.5-46.25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56-57</a:t>
                      </a:r>
                      <a:endParaRPr lang="en-US" dirty="0"/>
                    </a:p>
                  </a:txBody>
                  <a:tcPr/>
                </a:tc>
              </a:tr>
              <a:tr h="770380">
                <a:tc>
                  <a:txBody>
                    <a:bodyPr/>
                    <a:lstStyle/>
                    <a:p>
                      <a:r>
                        <a:rPr lang="en-US" dirty="0" smtClean="0"/>
                        <a:t>Excise </a:t>
                      </a:r>
                      <a:r>
                        <a:rPr lang="en-US" dirty="0" err="1" smtClean="0"/>
                        <a:t>Duties</a:t>
                      </a:r>
                      <a:r>
                        <a:rPr lang="en-US" baseline="30000" dirty="0" err="1" smtClean="0"/>
                        <a:t>a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41.5-46.25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56-57</a:t>
                      </a:r>
                      <a:endParaRPr lang="en-US" dirty="0"/>
                    </a:p>
                  </a:txBody>
                  <a:tcPr/>
                </a:tc>
              </a:tr>
              <a:tr h="770380">
                <a:tc>
                  <a:txBody>
                    <a:bodyPr/>
                    <a:lstStyle/>
                    <a:p>
                      <a:r>
                        <a:rPr lang="en-US" dirty="0" smtClean="0"/>
                        <a:t>Customs Duties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41.5-46.25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56-57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839</Words>
  <Application>Microsoft Office PowerPoint</Application>
  <PresentationFormat>On-screen Show (4:3)</PresentationFormat>
  <Paragraphs>373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Fiscal Federalism and Decentralization: Case of Pakistan</vt:lpstr>
      <vt:lpstr>Slide 2</vt:lpstr>
      <vt:lpstr>Slide 3</vt:lpstr>
      <vt:lpstr>Slide 4</vt:lpstr>
      <vt:lpstr>Slide 5</vt:lpstr>
      <vt:lpstr>Slide 6</vt:lpstr>
      <vt:lpstr>History of Intergovernmental Transfers</vt:lpstr>
      <vt:lpstr>Slide 8</vt:lpstr>
      <vt:lpstr>Slide 9</vt:lpstr>
      <vt:lpstr>Slide 10</vt:lpstr>
      <vt:lpstr>Slide 11</vt:lpstr>
      <vt:lpstr>Implications of the NFC Award, 2009 in 2010-11 Budget</vt:lpstr>
      <vt:lpstr>Medium term Consequences</vt:lpstr>
      <vt:lpstr>Implications for the Federal Government</vt:lpstr>
      <vt:lpstr>Overall 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Federalism and Decentralization</dc:title>
  <dc:creator>Windows User</dc:creator>
  <cp:lastModifiedBy>Windows User</cp:lastModifiedBy>
  <cp:revision>47</cp:revision>
  <dcterms:created xsi:type="dcterms:W3CDTF">2010-08-02T05:09:19Z</dcterms:created>
  <dcterms:modified xsi:type="dcterms:W3CDTF">2010-08-02T07:44:04Z</dcterms:modified>
</cp:coreProperties>
</file>